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260" r:id="rId2"/>
    <p:sldId id="258" r:id="rId3"/>
    <p:sldId id="266" r:id="rId4"/>
    <p:sldId id="267" r:id="rId5"/>
    <p:sldId id="279" r:id="rId6"/>
    <p:sldId id="268" r:id="rId7"/>
    <p:sldId id="280" r:id="rId8"/>
    <p:sldId id="278" r:id="rId9"/>
    <p:sldId id="277" r:id="rId10"/>
    <p:sldId id="271" r:id="rId11"/>
    <p:sldId id="286" r:id="rId12"/>
    <p:sldId id="283" r:id="rId13"/>
    <p:sldId id="274" r:id="rId14"/>
    <p:sldId id="284" r:id="rId15"/>
    <p:sldId id="273" r:id="rId16"/>
    <p:sldId id="259" r:id="rId17"/>
  </p:sldIdLst>
  <p:sldSz cx="12192000" cy="6858000"/>
  <p:notesSz cx="6858000" cy="9144000"/>
  <p:embeddedFontLst>
    <p:embeddedFont>
      <p:font typeface="나눔스퀘어라운드OTF Bold" panose="020B0600000101010101" charset="-127"/>
      <p:bold r:id="rId19"/>
    </p:embeddedFont>
    <p:embeddedFont>
      <p:font typeface="나눔스퀘어라운드OTF ExtraBold" panose="020B0600000101010101" charset="-127"/>
      <p:bold r:id="rId20"/>
    </p:embeddedFont>
    <p:embeddedFont>
      <p:font typeface="나눔스퀘어라운드OTF Regular" panose="020B0600000101010101" charset="-127"/>
      <p:regular r:id="rId21"/>
    </p:embeddedFont>
    <p:embeddedFont>
      <p:font typeface="맑은 고딕" panose="020B0503020000020004" pitchFamily="50" charset="-127"/>
      <p:regular r:id="rId22"/>
      <p:bold r:id="rId23"/>
    </p:embeddedFont>
    <p:embeddedFont>
      <p:font typeface="함초롬바탕" panose="02030504000101010101" pitchFamily="18" charset="-127"/>
      <p:regular r:id="rId24"/>
      <p:bold r:id="rId2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8F53"/>
    <a:srgbClr val="B8CB43"/>
    <a:srgbClr val="FFD569"/>
    <a:srgbClr val="562B4B"/>
    <a:srgbClr val="DDD5DD"/>
    <a:srgbClr val="FFE0B0"/>
    <a:srgbClr val="FFF1DE"/>
    <a:srgbClr val="FFB77E"/>
    <a:srgbClr val="988097"/>
    <a:srgbClr val="BBAC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33" autoAdjust="0"/>
    <p:restoredTop sz="86078" autoAdjust="0"/>
  </p:normalViewPr>
  <p:slideViewPr>
    <p:cSldViewPr snapToGrid="0">
      <p:cViewPr varScale="1">
        <p:scale>
          <a:sx n="95" d="100"/>
          <a:sy n="95" d="100"/>
        </p:scale>
        <p:origin x="106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A257A-8AF6-4CF0-AB8F-E31F824A2CA0}" type="datetimeFigureOut">
              <a:rPr lang="ko-KR" altLang="en-US" smtClean="0"/>
              <a:t>2022-06-07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6CEF8-BC4F-42DD-8261-B8D767494CB9}" type="slidenum">
              <a:rPr lang="ko-KR" altLang="en-US" smtClean="0"/>
              <a:t>‹#›</a:t>
            </a:fld>
            <a:endParaRPr lang="ko-KR" altLang="en-US"/>
          </a:p>
        </p:txBody>
      </p:sp>
    </p:spTree>
    <p:extLst>
      <p:ext uri="{BB962C8B-B14F-4D97-AF65-F5344CB8AC3E}">
        <p14:creationId xmlns:p14="http://schemas.microsoft.com/office/powerpoint/2010/main" val="23930039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a:t>
            </a:r>
            <a:r>
              <a:rPr lang="ko-KR" altLang="en-US" dirty="0"/>
              <a:t> </a:t>
            </a:r>
            <a:r>
              <a:rPr lang="en-US" altLang="ko-KR" dirty="0"/>
              <a:t>My</a:t>
            </a:r>
            <a:r>
              <a:rPr lang="ko-KR" altLang="en-US" dirty="0"/>
              <a:t> </a:t>
            </a:r>
            <a:r>
              <a:rPr lang="en-US" altLang="ko-KR" dirty="0"/>
              <a:t>name</a:t>
            </a:r>
            <a:r>
              <a:rPr lang="ko-KR" altLang="en-US" dirty="0"/>
              <a:t> </a:t>
            </a:r>
            <a:r>
              <a:rPr lang="en-US" altLang="ko-KR" dirty="0"/>
              <a:t>is</a:t>
            </a:r>
            <a:r>
              <a:rPr lang="ko-KR" altLang="en-US" dirty="0"/>
              <a:t> </a:t>
            </a:r>
            <a:r>
              <a:rPr lang="en-US" altLang="ko-KR" dirty="0"/>
              <a:t>Ko</a:t>
            </a:r>
            <a:r>
              <a:rPr lang="ko-KR" altLang="en-US" dirty="0"/>
              <a:t> </a:t>
            </a:r>
            <a:r>
              <a:rPr lang="en-US" altLang="ko-KR" dirty="0"/>
              <a:t>Ji Woong. I will present about You Only Look Once called YOLO.</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YOLO is </a:t>
            </a: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Unified, Real-Time Object Detection</a:t>
            </a:r>
            <a:endParaRPr lang="ko-KR" altLang="en-US" sz="12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a:t>
            </a:fld>
            <a:endParaRPr lang="ko-KR" altLang="en-US"/>
          </a:p>
        </p:txBody>
      </p:sp>
    </p:spTree>
    <p:extLst>
      <p:ext uri="{BB962C8B-B14F-4D97-AF65-F5344CB8AC3E}">
        <p14:creationId xmlns:p14="http://schemas.microsoft.com/office/powerpoint/2010/main" val="4291477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DPM and </a:t>
            </a:r>
            <a:r>
              <a:rPr lang="en-US" altLang="ko-KR" sz="2800" dirty="0"/>
              <a:t>Other Fast Detectors such as fast and faster R-CNN</a:t>
            </a:r>
            <a:r>
              <a:rPr lang="en-US" altLang="ko-KR" sz="2800" kern="1200" spc="0" dirty="0">
                <a:solidFill>
                  <a:schemeClr val="tx1"/>
                </a:solidFill>
                <a:effectLst/>
                <a:latin typeface="+mn-lt"/>
              </a:rPr>
              <a:t>.</a:t>
            </a:r>
            <a:r>
              <a:rPr lang="en-US" altLang="ko-KR" sz="1800" kern="0" spc="0" dirty="0">
                <a:solidFill>
                  <a:srgbClr val="000000"/>
                </a:solidFill>
                <a:effectLst/>
                <a:latin typeface="함초롬바탕" panose="02030504000101010101" pitchFamily="18" charset="-127"/>
              </a:rPr>
              <a:t> They focus on improve the pipeline. </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But YOLO throws out the pipeline entirely. YOLO is faster or more accurate model</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12</a:t>
            </a:fld>
            <a:endParaRPr lang="ko-KR" altLang="en-US"/>
          </a:p>
        </p:txBody>
      </p:sp>
    </p:spTree>
    <p:extLst>
      <p:ext uri="{BB962C8B-B14F-4D97-AF65-F5344CB8AC3E}">
        <p14:creationId xmlns:p14="http://schemas.microsoft.com/office/powerpoint/2010/main" val="288375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Artwork and natural images are very different on a pixel level</a:t>
            </a:r>
          </a:p>
          <a:p>
            <a:endParaRPr lang="en-US" altLang="ko-KR" dirty="0"/>
          </a:p>
          <a:p>
            <a:r>
              <a:rPr lang="en-US" altLang="ko-KR" dirty="0"/>
              <a:t>R-CNN has high AP. but it drops off considerably when applied to artwork.</a:t>
            </a:r>
          </a:p>
          <a:p>
            <a:r>
              <a:rPr lang="en-US" altLang="ko-KR" dirty="0"/>
              <a:t>DPM maintains AP well But it starts from a lower AP</a:t>
            </a:r>
          </a:p>
          <a:p>
            <a:endParaRPr lang="en-US" altLang="ko-KR" dirty="0"/>
          </a:p>
          <a:p>
            <a:r>
              <a:rPr lang="en-US" altLang="ko-KR" dirty="0"/>
              <a:t>but YOLO has good performance on Both</a:t>
            </a:r>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13</a:t>
            </a:fld>
            <a:endParaRPr lang="ko-KR" altLang="en-US"/>
          </a:p>
        </p:txBody>
      </p:sp>
    </p:spTree>
    <p:extLst>
      <p:ext uri="{BB962C8B-B14F-4D97-AF65-F5344CB8AC3E}">
        <p14:creationId xmlns:p14="http://schemas.microsoft.com/office/powerpoint/2010/main" val="2273480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504000101010101" pitchFamily="18" charset="-127"/>
              </a:rPr>
              <a:t>Comparing YOLO and Fast R-CNN, YOLO struggles to localize objects correctly and Fast R-CNN makes much fewer localization errors </a:t>
            </a: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504000101010101" pitchFamily="18" charset="-127"/>
              </a:rPr>
              <a:t>but almost 3 times more background errors. </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14</a:t>
            </a:fld>
            <a:endParaRPr lang="ko-KR" altLang="en-US"/>
          </a:p>
        </p:txBody>
      </p:sp>
    </p:spTree>
    <p:extLst>
      <p:ext uri="{BB962C8B-B14F-4D97-AF65-F5344CB8AC3E}">
        <p14:creationId xmlns:p14="http://schemas.microsoft.com/office/powerpoint/2010/main" val="1310905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So By using YOLO to eliminate background detections from Fast R-CNN get a significant boost in performance.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R-CNN is here Fast R-CNN+YOLO is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It boost 5 spots up on the leaderboard.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latin typeface="+mn-l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mn-lt"/>
              </a:rPr>
              <a:t>Fast R-CNN + YOLO model is one of the highest performing detection methods. </a:t>
            </a:r>
          </a:p>
          <a:p>
            <a:pPr algn="l"/>
            <a:r>
              <a:rPr lang="en-US" altLang="ko-KR" sz="1800" b="0" i="0" u="none" strike="noStrike" baseline="0" dirty="0">
                <a:latin typeface="+mn-lt"/>
              </a:rPr>
              <a:t>But this combination doesn't benefit from the speed. Because they run </a:t>
            </a:r>
            <a:r>
              <a:rPr lang="en-US" altLang="ko-KR" sz="1800" b="0" i="0" u="none" strike="noStrike" baseline="0" dirty="0" err="1">
                <a:latin typeface="+mn-lt"/>
              </a:rPr>
              <a:t>seperately</a:t>
            </a:r>
            <a:r>
              <a:rPr lang="en-US" altLang="ko-KR" sz="1800" b="0" i="0" u="none" strike="noStrike" baseline="0" dirty="0">
                <a:latin typeface="+mn-lt"/>
              </a:rPr>
              <a:t> and just combine the results. </a:t>
            </a:r>
          </a:p>
          <a:p>
            <a:pPr algn="l"/>
            <a:r>
              <a:rPr lang="en-US" altLang="ko-KR" sz="1800" b="0" i="0" u="none" strike="noStrike" baseline="0" dirty="0">
                <a:latin typeface="+mn-lt"/>
              </a:rPr>
              <a:t>But YOLO is so fast it doesn't add a lot of time.</a:t>
            </a:r>
            <a:endParaRPr lang="en-US" altLang="ko-KR" sz="1800" kern="0" spc="0" dirty="0">
              <a:solidFill>
                <a:srgbClr val="000000"/>
              </a:solidFill>
              <a:effectLst/>
              <a:latin typeface="+mn-lt"/>
            </a:endParaRPr>
          </a:p>
          <a:p>
            <a:endParaRPr lang="ko-KR" altLang="en-US" dirty="0">
              <a:latin typeface="+mn-l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15</a:t>
            </a:fld>
            <a:endParaRPr lang="ko-KR" altLang="en-US"/>
          </a:p>
        </p:txBody>
      </p:sp>
    </p:spTree>
    <p:extLst>
      <p:ext uri="{BB962C8B-B14F-4D97-AF65-F5344CB8AC3E}">
        <p14:creationId xmlns:p14="http://schemas.microsoft.com/office/powerpoint/2010/main" val="3762449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Why need Object Detection? </a:t>
            </a:r>
            <a:r>
              <a:rPr lang="en-US" altLang="ko-KR" sz="1800" kern="0" spc="0" dirty="0">
                <a:solidFill>
                  <a:srgbClr val="000000"/>
                </a:solidFill>
                <a:effectLst/>
                <a:latin typeface="함초롬바탕" panose="02030504000101010101" pitchFamily="18" charset="-127"/>
              </a:rPr>
              <a:t>When humans see an image, They can instantly know what objects are in the image, where they are, and how they interact. But computers can't know that. So they need Object Detection.</a:t>
            </a: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2</a:t>
            </a:fld>
            <a:endParaRPr lang="ko-KR" altLang="en-US"/>
          </a:p>
        </p:txBody>
      </p:sp>
    </p:spTree>
    <p:extLst>
      <p:ext uri="{BB962C8B-B14F-4D97-AF65-F5344CB8AC3E}">
        <p14:creationId xmlns:p14="http://schemas.microsoft.com/office/powerpoint/2010/main" val="419990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One of the famous Object Detections is R-CNN. R-CNN needs 2 stage for object detection. Region proposal and Region classification. Also R-CNN’s pipelines are complex so it’s slow and hard to optimize because each individual component must be trained separately.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3</a:t>
            </a:fld>
            <a:endParaRPr lang="ko-KR" altLang="en-US"/>
          </a:p>
        </p:txBody>
      </p:sp>
    </p:spTree>
    <p:extLst>
      <p:ext uri="{BB962C8B-B14F-4D97-AF65-F5344CB8AC3E}">
        <p14:creationId xmlns:p14="http://schemas.microsoft.com/office/powerpoint/2010/main" val="3592769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But YOLO is Simple.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YOLO reframes </a:t>
            </a:r>
            <a:r>
              <a:rPr lang="en-US" altLang="ko-KR" sz="1800" kern="0" spc="0" dirty="0">
                <a:solidFill>
                  <a:srgbClr val="000000"/>
                </a:solidFill>
                <a:effectLst/>
                <a:latin typeface="함초롬바탕" panose="02030504000101010101" pitchFamily="18" charset="-127"/>
              </a:rPr>
              <a:t>object detection as a single regression problem, So YOLO Only uses single convolutional network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It predicts multiple bounding boxes and class probabilities at same time</a:t>
            </a: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4</a:t>
            </a:fld>
            <a:endParaRPr lang="ko-KR" altLang="en-US"/>
          </a:p>
        </p:txBody>
      </p:sp>
    </p:spTree>
    <p:extLst>
      <p:ext uri="{BB962C8B-B14F-4D97-AF65-F5344CB8AC3E}">
        <p14:creationId xmlns:p14="http://schemas.microsoft.com/office/powerpoint/2010/main" val="420411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YOLO's network architecture is inspired by the </a:t>
            </a:r>
            <a:r>
              <a:rPr lang="en-US" altLang="ko-KR" sz="1800" kern="0" spc="0" dirty="0" err="1">
                <a:solidFill>
                  <a:srgbClr val="000000"/>
                </a:solidFill>
                <a:effectLst/>
                <a:latin typeface="함초롬바탕" panose="02030504000101010101" pitchFamily="18" charset="-127"/>
              </a:rPr>
              <a:t>GoogLeNet</a:t>
            </a:r>
            <a:r>
              <a:rPr lang="en-US" altLang="ko-KR" sz="1800" kern="0" spc="0" dirty="0">
                <a:solidFill>
                  <a:srgbClr val="000000"/>
                </a:solidFill>
                <a:effectLst/>
                <a:latin typeface="함초롬바탕" panose="02030504000101010101" pitchFamily="18" charset="-127"/>
              </a:rPr>
              <a:t> model for image classification. It has 24 convolutional layers followed by 2 fully connected layers. Fast YOLO has 9 convolutional layers instead of 24</a:t>
            </a:r>
            <a:endParaRPr lang="en-US" altLang="ko-KR" sz="1800" kern="0" spc="0" dirty="0">
              <a:solidFill>
                <a:srgbClr val="000000"/>
              </a:solidFill>
              <a:effectLst/>
            </a:endParaRPr>
          </a:p>
          <a:p>
            <a:pPr marL="0" marR="0" indent="0" algn="just" fontAlgn="base" latinLnBrk="1">
              <a:lnSpc>
                <a:spcPct val="160000"/>
              </a:lnSpc>
              <a:spcBef>
                <a:spcPts val="0"/>
              </a:spcBef>
              <a:spcAft>
                <a:spcPts val="0"/>
              </a:spcAft>
            </a:pP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5</a:t>
            </a:fld>
            <a:endParaRPr lang="ko-KR" altLang="en-US"/>
          </a:p>
        </p:txBody>
      </p:sp>
    </p:spTree>
    <p:extLst>
      <p:ext uri="{BB962C8B-B14F-4D97-AF65-F5344CB8AC3E}">
        <p14:creationId xmlns:p14="http://schemas.microsoft.com/office/powerpoint/2010/main" val="58836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YOLO divide the input image into an S * S grid.</a:t>
            </a:r>
            <a:endParaRPr lang="en-US" altLang="ko-KR" sz="1800" kern="0" spc="0" dirty="0">
              <a:solidFill>
                <a:srgbClr val="000000"/>
              </a:solidFill>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Each grid cell predicts bounding boxes and confidence scores for those boxes.</a:t>
            </a: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504000101010101" pitchFamily="18" charset="-127"/>
              </a:rPr>
              <a:t>Each bounding box consists of x, y, w, h and confidence. </a:t>
            </a:r>
            <a:endParaRPr lang="en-US" altLang="ko-KR" sz="1800" kern="0" spc="0" dirty="0">
              <a:solidFill>
                <a:srgbClr val="000000"/>
              </a:solidFill>
              <a:effectLst/>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504000101010101" pitchFamily="18" charset="-127"/>
              </a:rPr>
              <a:t>x, y are the center of the box relative to the bounds of the grid cell.</a:t>
            </a:r>
            <a:endParaRPr lang="en-US" altLang="ko-KR" sz="1800" kern="0" spc="0" dirty="0">
              <a:solidFill>
                <a:srgbClr val="000000"/>
              </a:solidFill>
              <a:effectLst/>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504000101010101" pitchFamily="18" charset="-127"/>
              </a:rPr>
              <a:t>w, h are width and height predicted relative to the whole image. </a:t>
            </a:r>
            <a:endParaRPr lang="en-US" altLang="ko-KR" sz="1800" kern="0" spc="0" dirty="0">
              <a:solidFill>
                <a:srgbClr val="000000"/>
              </a:solidFill>
              <a:effectLst/>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504000101010101" pitchFamily="18" charset="-127"/>
              </a:rPr>
              <a:t>confidence is the IOU between the predicted box and ground truth box.</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800" kern="0" spc="0" dirty="0">
                <a:solidFill>
                  <a:srgbClr val="000000"/>
                </a:solidFill>
                <a:effectLst/>
                <a:latin typeface="함초롬바탕" panose="02030504000101010101" pitchFamily="18" charset="-127"/>
              </a:rPr>
              <a:t>Each grid cell also predicts conditional class probabilities.</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6</a:t>
            </a:fld>
            <a:endParaRPr lang="ko-KR" altLang="en-US"/>
          </a:p>
        </p:txBody>
      </p:sp>
    </p:spTree>
    <p:extLst>
      <p:ext uri="{BB962C8B-B14F-4D97-AF65-F5344CB8AC3E}">
        <p14:creationId xmlns:p14="http://schemas.microsoft.com/office/powerpoint/2010/main" val="362513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504000101010101" pitchFamily="18" charset="-127"/>
              </a:rPr>
              <a:t>YOLO's loss function is based on sum-squared error</a:t>
            </a:r>
            <a:endParaRPr lang="en-US" altLang="ko-KR" sz="1800" kern="0" spc="0" dirty="0">
              <a:solidFill>
                <a:srgbClr val="000000"/>
              </a:solidFill>
              <a:effectLst/>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rPr>
              <a:t>But there are 3 problems in </a:t>
            </a:r>
            <a:r>
              <a:rPr lang="en-US" altLang="ko-KR" sz="1800" kern="0" spc="0" dirty="0">
                <a:solidFill>
                  <a:srgbClr val="000000"/>
                </a:solidFill>
                <a:effectLst/>
                <a:latin typeface="함초롬바탕" panose="02030504000101010101" pitchFamily="18" charset="-127"/>
              </a:rPr>
              <a:t>sum-squared error</a:t>
            </a:r>
            <a:endParaRPr lang="en-US" altLang="ko-KR" sz="1800" kern="0" spc="0" dirty="0">
              <a:solidFill>
                <a:srgbClr val="000000"/>
              </a:solidFill>
              <a:effectLst/>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rPr>
              <a:t>First. It weights localization error equally with classification error.</a:t>
            </a:r>
          </a:p>
          <a:p>
            <a:pPr marL="0" marR="0" indent="0" algn="just" fontAlgn="base" latinLnBrk="1">
              <a:lnSpc>
                <a:spcPct val="160000"/>
              </a:lnSpc>
              <a:spcBef>
                <a:spcPts val="0"/>
              </a:spcBef>
              <a:spcAft>
                <a:spcPts val="0"/>
              </a:spcAft>
            </a:pPr>
            <a:r>
              <a:rPr lang="en-US" altLang="ko-KR" sz="1800" kern="0" spc="0" dirty="0">
                <a:solidFill>
                  <a:srgbClr val="000000"/>
                </a:solidFill>
                <a:effectLst/>
              </a:rPr>
              <a:t>Second. </a:t>
            </a:r>
            <a:r>
              <a:rPr lang="en-US" altLang="ko-KR" sz="1800" kern="0" spc="0" dirty="0" err="1">
                <a:solidFill>
                  <a:srgbClr val="000000"/>
                </a:solidFill>
                <a:effectLst/>
              </a:rPr>
              <a:t>Posibility</a:t>
            </a:r>
            <a:r>
              <a:rPr lang="en-US" altLang="ko-KR" sz="1800" kern="0" spc="0" dirty="0">
                <a:solidFill>
                  <a:srgbClr val="000000"/>
                </a:solidFill>
                <a:effectLst/>
              </a:rPr>
              <a:t> to lead model instability because of confidence score of no object cells.</a:t>
            </a:r>
          </a:p>
          <a:p>
            <a:pPr marL="0" marR="0" indent="0" algn="just" fontAlgn="base" latinLnBrk="1">
              <a:lnSpc>
                <a:spcPct val="160000"/>
              </a:lnSpc>
              <a:spcBef>
                <a:spcPts val="0"/>
              </a:spcBef>
              <a:spcAft>
                <a:spcPts val="0"/>
              </a:spcAft>
            </a:pPr>
            <a:r>
              <a:rPr lang="en-US" altLang="ko-KR" sz="1800" kern="0" spc="0" dirty="0">
                <a:solidFill>
                  <a:srgbClr val="000000"/>
                </a:solidFill>
                <a:effectLst/>
              </a:rPr>
              <a:t>Third. It equally weights errors in large boxes and small boxes</a:t>
            </a: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7</a:t>
            </a:fld>
            <a:endParaRPr lang="ko-KR" altLang="en-US"/>
          </a:p>
        </p:txBody>
      </p:sp>
    </p:spTree>
    <p:extLst>
      <p:ext uri="{BB962C8B-B14F-4D97-AF65-F5344CB8AC3E}">
        <p14:creationId xmlns:p14="http://schemas.microsoft.com/office/powerpoint/2010/main" val="1958686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함초롬바탕" panose="02030504000101010101" pitchFamily="18" charset="-127"/>
              </a:rPr>
              <a:t>So this Is YOLO's loss function optimizing 3 problems</a:t>
            </a:r>
            <a:endParaRPr lang="en-US" altLang="ko-KR" sz="1800" kern="0" spc="0" dirty="0">
              <a:solidFill>
                <a:srgbClr val="000000"/>
              </a:solidFill>
              <a:effectLst/>
            </a:endParaRPr>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8</a:t>
            </a:fld>
            <a:endParaRPr lang="ko-KR" altLang="en-US"/>
          </a:p>
        </p:txBody>
      </p:sp>
    </p:spTree>
    <p:extLst>
      <p:ext uri="{BB962C8B-B14F-4D97-AF65-F5344CB8AC3E}">
        <p14:creationId xmlns:p14="http://schemas.microsoft.com/office/powerpoint/2010/main" val="442568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0" spc="0" dirty="0">
                <a:solidFill>
                  <a:srgbClr val="000000"/>
                </a:solidFill>
                <a:effectLst/>
                <a:latin typeface="함초롬바탕" panose="02030504000101010101" pitchFamily="18" charset="-127"/>
              </a:rPr>
              <a:t>YOLO is a fast, accurate object detector. so when attached to a webcam it functions like a tracking system, detecting objects as they move around and change in appearance.</a:t>
            </a:r>
            <a:endParaRPr lang="en-US" altLang="ko-KR" sz="1200" kern="0" spc="0" dirty="0">
              <a:solidFill>
                <a:srgbClr val="000000"/>
              </a:solidFill>
              <a:effectLst/>
            </a:endParaRP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4326CEF8-BC4F-42DD-8261-B8D767494CB9}" type="slidenum">
              <a:rPr lang="ko-KR" altLang="en-US" smtClean="0"/>
              <a:t>11</a:t>
            </a:fld>
            <a:endParaRPr lang="ko-KR" altLang="en-US"/>
          </a:p>
        </p:txBody>
      </p:sp>
    </p:spTree>
    <p:extLst>
      <p:ext uri="{BB962C8B-B14F-4D97-AF65-F5344CB8AC3E}">
        <p14:creationId xmlns:p14="http://schemas.microsoft.com/office/powerpoint/2010/main" val="1096330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0B1BCD-1556-4A86-B67C-536F639E1C2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05E9297-1F9E-458A-89E6-130D69B067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A43F099-153C-4BC1-ACA2-2E34F31C8FBB}"/>
              </a:ext>
            </a:extLst>
          </p:cNvPr>
          <p:cNvSpPr>
            <a:spLocks noGrp="1"/>
          </p:cNvSpPr>
          <p:nvPr>
            <p:ph type="dt" sz="half" idx="10"/>
          </p:nvPr>
        </p:nvSpPr>
        <p:spPr/>
        <p:txBody>
          <a:bodyPr/>
          <a:lstStyle/>
          <a:p>
            <a:fld id="{8E6324EA-C3C9-41D5-B733-BD1AAC440DEB}" type="datetimeFigureOut">
              <a:rPr lang="ko-KR" altLang="en-US" smtClean="0"/>
              <a:t>2022-06-07</a:t>
            </a:fld>
            <a:endParaRPr lang="ko-KR" altLang="en-US"/>
          </a:p>
        </p:txBody>
      </p:sp>
      <p:sp>
        <p:nvSpPr>
          <p:cNvPr id="5" name="바닥글 개체 틀 4">
            <a:extLst>
              <a:ext uri="{FF2B5EF4-FFF2-40B4-BE49-F238E27FC236}">
                <a16:creationId xmlns:a16="http://schemas.microsoft.com/office/drawing/2014/main" id="{D51D5BF2-3E1F-425B-9FD5-C38D518B5A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AC3491-C779-4FC5-AB78-2F14D5604C53}"/>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4109365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52B889-34DE-42C0-9CBF-F77C2DBBDA5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5F957C5-9844-4C27-ABD2-47F88D70110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80E8D8E-6A0A-4032-B6A1-D8A4EB45F895}"/>
              </a:ext>
            </a:extLst>
          </p:cNvPr>
          <p:cNvSpPr>
            <a:spLocks noGrp="1"/>
          </p:cNvSpPr>
          <p:nvPr>
            <p:ph type="dt" sz="half" idx="10"/>
          </p:nvPr>
        </p:nvSpPr>
        <p:spPr/>
        <p:txBody>
          <a:bodyPr/>
          <a:lstStyle/>
          <a:p>
            <a:fld id="{8E6324EA-C3C9-41D5-B733-BD1AAC440DEB}" type="datetimeFigureOut">
              <a:rPr lang="ko-KR" altLang="en-US" smtClean="0"/>
              <a:t>2022-06-07</a:t>
            </a:fld>
            <a:endParaRPr lang="ko-KR" altLang="en-US"/>
          </a:p>
        </p:txBody>
      </p:sp>
      <p:sp>
        <p:nvSpPr>
          <p:cNvPr id="5" name="바닥글 개체 틀 4">
            <a:extLst>
              <a:ext uri="{FF2B5EF4-FFF2-40B4-BE49-F238E27FC236}">
                <a16:creationId xmlns:a16="http://schemas.microsoft.com/office/drawing/2014/main" id="{CAA57FBE-C413-4C3E-8C34-F9224617C0F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866F7B8-5654-4334-A9CC-129572FCA7C7}"/>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143545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5A828BC-4B24-46CB-94F3-28254D778B8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314109E-2A89-47C8-AE08-2B3A958BB6FC}"/>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2E83ACE-685C-4A66-B0FE-A612BBDF9ED4}"/>
              </a:ext>
            </a:extLst>
          </p:cNvPr>
          <p:cNvSpPr>
            <a:spLocks noGrp="1"/>
          </p:cNvSpPr>
          <p:nvPr>
            <p:ph type="dt" sz="half" idx="10"/>
          </p:nvPr>
        </p:nvSpPr>
        <p:spPr/>
        <p:txBody>
          <a:bodyPr/>
          <a:lstStyle/>
          <a:p>
            <a:fld id="{8E6324EA-C3C9-41D5-B733-BD1AAC440DEB}" type="datetimeFigureOut">
              <a:rPr lang="ko-KR" altLang="en-US" smtClean="0"/>
              <a:t>2022-06-07</a:t>
            </a:fld>
            <a:endParaRPr lang="ko-KR" altLang="en-US"/>
          </a:p>
        </p:txBody>
      </p:sp>
      <p:sp>
        <p:nvSpPr>
          <p:cNvPr id="5" name="바닥글 개체 틀 4">
            <a:extLst>
              <a:ext uri="{FF2B5EF4-FFF2-40B4-BE49-F238E27FC236}">
                <a16:creationId xmlns:a16="http://schemas.microsoft.com/office/drawing/2014/main" id="{D0627275-69C1-43E7-A1E3-79AE060F739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C0BD95-2845-4405-B63C-68A5D983BFBB}"/>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27212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3D5C89-2A2A-4636-94A9-6878607CE2A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6B301AF-5E39-4952-91BB-4F2F2042BBF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BCCB09F-F20F-42CD-B3FE-B5ED03C8E0D6}"/>
              </a:ext>
            </a:extLst>
          </p:cNvPr>
          <p:cNvSpPr>
            <a:spLocks noGrp="1"/>
          </p:cNvSpPr>
          <p:nvPr>
            <p:ph type="dt" sz="half" idx="10"/>
          </p:nvPr>
        </p:nvSpPr>
        <p:spPr/>
        <p:txBody>
          <a:bodyPr/>
          <a:lstStyle/>
          <a:p>
            <a:fld id="{8E6324EA-C3C9-41D5-B733-BD1AAC440DEB}" type="datetimeFigureOut">
              <a:rPr lang="ko-KR" altLang="en-US" smtClean="0"/>
              <a:t>2022-06-07</a:t>
            </a:fld>
            <a:endParaRPr lang="ko-KR" altLang="en-US"/>
          </a:p>
        </p:txBody>
      </p:sp>
      <p:sp>
        <p:nvSpPr>
          <p:cNvPr id="5" name="바닥글 개체 틀 4">
            <a:extLst>
              <a:ext uri="{FF2B5EF4-FFF2-40B4-BE49-F238E27FC236}">
                <a16:creationId xmlns:a16="http://schemas.microsoft.com/office/drawing/2014/main" id="{1C753834-14D7-4989-B896-EDBD13FAEA8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95CF575-3AE1-49DD-8E0F-A2F73B486380}"/>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79306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F14B3F-957D-4ADB-98C7-583F9658D29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08727E0-30B1-467B-A5B6-59B88AAA67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19AC8D0-AD93-4AE5-9182-CAE58666A6AB}"/>
              </a:ext>
            </a:extLst>
          </p:cNvPr>
          <p:cNvSpPr>
            <a:spLocks noGrp="1"/>
          </p:cNvSpPr>
          <p:nvPr>
            <p:ph type="dt" sz="half" idx="10"/>
          </p:nvPr>
        </p:nvSpPr>
        <p:spPr/>
        <p:txBody>
          <a:bodyPr/>
          <a:lstStyle/>
          <a:p>
            <a:fld id="{8E6324EA-C3C9-41D5-B733-BD1AAC440DEB}" type="datetimeFigureOut">
              <a:rPr lang="ko-KR" altLang="en-US" smtClean="0"/>
              <a:t>2022-06-07</a:t>
            </a:fld>
            <a:endParaRPr lang="ko-KR" altLang="en-US"/>
          </a:p>
        </p:txBody>
      </p:sp>
      <p:sp>
        <p:nvSpPr>
          <p:cNvPr id="5" name="바닥글 개체 틀 4">
            <a:extLst>
              <a:ext uri="{FF2B5EF4-FFF2-40B4-BE49-F238E27FC236}">
                <a16:creationId xmlns:a16="http://schemas.microsoft.com/office/drawing/2014/main" id="{3889CE1B-29A7-45FA-B194-49FAA9AC19C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0523077-7ED4-471F-AC5B-27C0843B4808}"/>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163431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79EB43-7187-4C66-8319-FBA0DD3FE2A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D3139D2-932F-44EC-B3EE-97B31724928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C8E3B92-CA82-4267-AD7C-780FB51525FE}"/>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E161184-E381-4858-A575-08EFBB9D6FCC}"/>
              </a:ext>
            </a:extLst>
          </p:cNvPr>
          <p:cNvSpPr>
            <a:spLocks noGrp="1"/>
          </p:cNvSpPr>
          <p:nvPr>
            <p:ph type="dt" sz="half" idx="10"/>
          </p:nvPr>
        </p:nvSpPr>
        <p:spPr/>
        <p:txBody>
          <a:bodyPr/>
          <a:lstStyle/>
          <a:p>
            <a:fld id="{8E6324EA-C3C9-41D5-B733-BD1AAC440DEB}" type="datetimeFigureOut">
              <a:rPr lang="ko-KR" altLang="en-US" smtClean="0"/>
              <a:t>2022-06-07</a:t>
            </a:fld>
            <a:endParaRPr lang="ko-KR" altLang="en-US"/>
          </a:p>
        </p:txBody>
      </p:sp>
      <p:sp>
        <p:nvSpPr>
          <p:cNvPr id="6" name="바닥글 개체 틀 5">
            <a:extLst>
              <a:ext uri="{FF2B5EF4-FFF2-40B4-BE49-F238E27FC236}">
                <a16:creationId xmlns:a16="http://schemas.microsoft.com/office/drawing/2014/main" id="{5669D1DB-7651-47F3-A527-52BEA0BB97B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1BC1201-A25C-408D-B12B-D8AB1E0C49F1}"/>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237781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F14FA8-7469-4F14-9E02-04835B4414D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048279C-D631-49F4-A366-70252BFDB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F4149D8-BF9B-4D3B-A4AF-CDA8D0FCB73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B79F159-ECC5-4202-B0B7-4664EEF69F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687C5B76-4E91-4C40-8AF5-C3A86173573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4745E987-93F8-4961-89EF-91B1BD588E3A}"/>
              </a:ext>
            </a:extLst>
          </p:cNvPr>
          <p:cNvSpPr>
            <a:spLocks noGrp="1"/>
          </p:cNvSpPr>
          <p:nvPr>
            <p:ph type="dt" sz="half" idx="10"/>
          </p:nvPr>
        </p:nvSpPr>
        <p:spPr/>
        <p:txBody>
          <a:bodyPr/>
          <a:lstStyle/>
          <a:p>
            <a:fld id="{8E6324EA-C3C9-41D5-B733-BD1AAC440DEB}" type="datetimeFigureOut">
              <a:rPr lang="ko-KR" altLang="en-US" smtClean="0"/>
              <a:t>2022-06-07</a:t>
            </a:fld>
            <a:endParaRPr lang="ko-KR" altLang="en-US"/>
          </a:p>
        </p:txBody>
      </p:sp>
      <p:sp>
        <p:nvSpPr>
          <p:cNvPr id="8" name="바닥글 개체 틀 7">
            <a:extLst>
              <a:ext uri="{FF2B5EF4-FFF2-40B4-BE49-F238E27FC236}">
                <a16:creationId xmlns:a16="http://schemas.microsoft.com/office/drawing/2014/main" id="{E670B50B-94AC-440C-A8FE-974BCA15934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F85F327-D906-4841-9416-7866F665C731}"/>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2664437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39E2D3-8895-436A-B21B-861F5F4DC02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0A328BD-EDB3-42F6-BDA6-173BD6C688F2}"/>
              </a:ext>
            </a:extLst>
          </p:cNvPr>
          <p:cNvSpPr>
            <a:spLocks noGrp="1"/>
          </p:cNvSpPr>
          <p:nvPr>
            <p:ph type="dt" sz="half" idx="10"/>
          </p:nvPr>
        </p:nvSpPr>
        <p:spPr/>
        <p:txBody>
          <a:bodyPr/>
          <a:lstStyle/>
          <a:p>
            <a:fld id="{8E6324EA-C3C9-41D5-B733-BD1AAC440DEB}" type="datetimeFigureOut">
              <a:rPr lang="ko-KR" altLang="en-US" smtClean="0"/>
              <a:t>2022-06-07</a:t>
            </a:fld>
            <a:endParaRPr lang="ko-KR" altLang="en-US"/>
          </a:p>
        </p:txBody>
      </p:sp>
      <p:sp>
        <p:nvSpPr>
          <p:cNvPr id="4" name="바닥글 개체 틀 3">
            <a:extLst>
              <a:ext uri="{FF2B5EF4-FFF2-40B4-BE49-F238E27FC236}">
                <a16:creationId xmlns:a16="http://schemas.microsoft.com/office/drawing/2014/main" id="{76A67157-9AC7-4B31-A207-D662A5AF5F9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B9F5268-6F82-4B0D-8C28-452CF44A2DD2}"/>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5915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9ADBDA1-A17B-4BA5-8EA4-B34F838D299D}"/>
              </a:ext>
            </a:extLst>
          </p:cNvPr>
          <p:cNvSpPr>
            <a:spLocks noGrp="1"/>
          </p:cNvSpPr>
          <p:nvPr>
            <p:ph type="dt" sz="half" idx="10"/>
          </p:nvPr>
        </p:nvSpPr>
        <p:spPr/>
        <p:txBody>
          <a:bodyPr/>
          <a:lstStyle/>
          <a:p>
            <a:fld id="{8E6324EA-C3C9-41D5-B733-BD1AAC440DEB}" type="datetimeFigureOut">
              <a:rPr lang="ko-KR" altLang="en-US" smtClean="0"/>
              <a:t>2022-06-07</a:t>
            </a:fld>
            <a:endParaRPr lang="ko-KR" altLang="en-US"/>
          </a:p>
        </p:txBody>
      </p:sp>
      <p:sp>
        <p:nvSpPr>
          <p:cNvPr id="3" name="바닥글 개체 틀 2">
            <a:extLst>
              <a:ext uri="{FF2B5EF4-FFF2-40B4-BE49-F238E27FC236}">
                <a16:creationId xmlns:a16="http://schemas.microsoft.com/office/drawing/2014/main" id="{7403B43C-EE2D-4647-B30A-B8B199888A3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67E7C82-063B-430C-B896-F0BFC82EADA0}"/>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09476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F440ED-979E-4CC3-9566-DD4B15FB5DA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1F88B87-06BB-45FA-BDD3-E12C4AF987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C850403-E66A-4907-A7D5-D12E6AFC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1F57E4-BA58-46AD-9DF8-A9DB49B97061}"/>
              </a:ext>
            </a:extLst>
          </p:cNvPr>
          <p:cNvSpPr>
            <a:spLocks noGrp="1"/>
          </p:cNvSpPr>
          <p:nvPr>
            <p:ph type="dt" sz="half" idx="10"/>
          </p:nvPr>
        </p:nvSpPr>
        <p:spPr/>
        <p:txBody>
          <a:bodyPr/>
          <a:lstStyle/>
          <a:p>
            <a:fld id="{8E6324EA-C3C9-41D5-B733-BD1AAC440DEB}" type="datetimeFigureOut">
              <a:rPr lang="ko-KR" altLang="en-US" smtClean="0"/>
              <a:t>2022-06-07</a:t>
            </a:fld>
            <a:endParaRPr lang="ko-KR" altLang="en-US"/>
          </a:p>
        </p:txBody>
      </p:sp>
      <p:sp>
        <p:nvSpPr>
          <p:cNvPr id="6" name="바닥글 개체 틀 5">
            <a:extLst>
              <a:ext uri="{FF2B5EF4-FFF2-40B4-BE49-F238E27FC236}">
                <a16:creationId xmlns:a16="http://schemas.microsoft.com/office/drawing/2014/main" id="{2E9415F2-872C-42E8-8ACA-107CC5EFF7E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BE4FFFB-2732-40EA-BEFA-EB504164BC42}"/>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400720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7A8ED8-E3C0-46B6-9ACF-A2A38BEF7D1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3239D20-DF7B-427C-A2C6-BA0A2C01F5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66218EC-BE4D-4E91-A388-D24F7C7260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FCB229D-7FBE-4204-8DBC-4976D728635E}"/>
              </a:ext>
            </a:extLst>
          </p:cNvPr>
          <p:cNvSpPr>
            <a:spLocks noGrp="1"/>
          </p:cNvSpPr>
          <p:nvPr>
            <p:ph type="dt" sz="half" idx="10"/>
          </p:nvPr>
        </p:nvSpPr>
        <p:spPr/>
        <p:txBody>
          <a:bodyPr/>
          <a:lstStyle/>
          <a:p>
            <a:fld id="{8E6324EA-C3C9-41D5-B733-BD1AAC440DEB}" type="datetimeFigureOut">
              <a:rPr lang="ko-KR" altLang="en-US" smtClean="0"/>
              <a:t>2022-06-07</a:t>
            </a:fld>
            <a:endParaRPr lang="ko-KR" altLang="en-US"/>
          </a:p>
        </p:txBody>
      </p:sp>
      <p:sp>
        <p:nvSpPr>
          <p:cNvPr id="6" name="바닥글 개체 틀 5">
            <a:extLst>
              <a:ext uri="{FF2B5EF4-FFF2-40B4-BE49-F238E27FC236}">
                <a16:creationId xmlns:a16="http://schemas.microsoft.com/office/drawing/2014/main" id="{6ECCC892-51C5-416B-8998-45299191CCF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E3D9A4C-7010-4777-9B94-69750A526519}"/>
              </a:ext>
            </a:extLst>
          </p:cNvPr>
          <p:cNvSpPr>
            <a:spLocks noGrp="1"/>
          </p:cNvSpPr>
          <p:nvPr>
            <p:ph type="sldNum" sz="quarter" idx="12"/>
          </p:nvPr>
        </p:nvSpPr>
        <p:spPr/>
        <p:txBody>
          <a:body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397502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EF16D59-C831-4D42-B3CE-0CC3B95F42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8C51F67-384A-4430-B24D-7A21E9996C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F96F3BD-D150-41D6-8989-2CA292E7DE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6324EA-C3C9-41D5-B733-BD1AAC440DEB}" type="datetimeFigureOut">
              <a:rPr lang="ko-KR" altLang="en-US" smtClean="0"/>
              <a:t>2022-06-07</a:t>
            </a:fld>
            <a:endParaRPr lang="ko-KR" altLang="en-US"/>
          </a:p>
        </p:txBody>
      </p:sp>
      <p:sp>
        <p:nvSpPr>
          <p:cNvPr id="5" name="바닥글 개체 틀 4">
            <a:extLst>
              <a:ext uri="{FF2B5EF4-FFF2-40B4-BE49-F238E27FC236}">
                <a16:creationId xmlns:a16="http://schemas.microsoft.com/office/drawing/2014/main" id="{5B7802B8-B1AD-46C1-B816-ED81CD4DA3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D29D92D-C718-4939-BAB0-85549A5099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E93BC-5FA2-410F-85FC-62818C8E972A}" type="slidenum">
              <a:rPr lang="ko-KR" altLang="en-US" smtClean="0"/>
              <a:t>‹#›</a:t>
            </a:fld>
            <a:endParaRPr lang="ko-KR" altLang="en-US"/>
          </a:p>
        </p:txBody>
      </p:sp>
    </p:spTree>
    <p:extLst>
      <p:ext uri="{BB962C8B-B14F-4D97-AF65-F5344CB8AC3E}">
        <p14:creationId xmlns:p14="http://schemas.microsoft.com/office/powerpoint/2010/main" val="684351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CD2B533-1743-40EB-A831-25892B009385}"/>
              </a:ext>
            </a:extLst>
          </p:cNvPr>
          <p:cNvSpPr/>
          <p:nvPr/>
        </p:nvSpPr>
        <p:spPr>
          <a:xfrm flipV="1">
            <a:off x="-1" y="374904"/>
            <a:ext cx="12192000" cy="6108192"/>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래픽 1">
            <a:extLst>
              <a:ext uri="{FF2B5EF4-FFF2-40B4-BE49-F238E27FC236}">
                <a16:creationId xmlns:a16="http://schemas.microsoft.com/office/drawing/2014/main" id="{BA8ABF2E-0BC3-4E76-9DCD-0BC6F5B2C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724" y="5152290"/>
            <a:ext cx="2876550" cy="1400175"/>
          </a:xfrm>
          <a:prstGeom prst="rect">
            <a:avLst/>
          </a:prstGeom>
        </p:spPr>
      </p:pic>
      <p:pic>
        <p:nvPicPr>
          <p:cNvPr id="6" name="그래픽 5">
            <a:extLst>
              <a:ext uri="{FF2B5EF4-FFF2-40B4-BE49-F238E27FC236}">
                <a16:creationId xmlns:a16="http://schemas.microsoft.com/office/drawing/2014/main" id="{1A29DC6B-2409-47D1-B608-42DCD46378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1662" y="0"/>
            <a:ext cx="828675" cy="1685925"/>
          </a:xfrm>
          <a:prstGeom prst="rect">
            <a:avLst/>
          </a:prstGeom>
        </p:spPr>
      </p:pic>
      <p:sp>
        <p:nvSpPr>
          <p:cNvPr id="7" name="TextBox 6">
            <a:extLst>
              <a:ext uri="{FF2B5EF4-FFF2-40B4-BE49-F238E27FC236}">
                <a16:creationId xmlns:a16="http://schemas.microsoft.com/office/drawing/2014/main" id="{DE57D2F4-29FF-4591-A08B-F8A8B000C380}"/>
              </a:ext>
            </a:extLst>
          </p:cNvPr>
          <p:cNvSpPr txBox="1"/>
          <p:nvPr/>
        </p:nvSpPr>
        <p:spPr>
          <a:xfrm>
            <a:off x="180977" y="2362582"/>
            <a:ext cx="1183004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You Only Look Once</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sp>
        <p:nvSpPr>
          <p:cNvPr id="9" name="TextBox 8">
            <a:extLst>
              <a:ext uri="{FF2B5EF4-FFF2-40B4-BE49-F238E27FC236}">
                <a16:creationId xmlns:a16="http://schemas.microsoft.com/office/drawing/2014/main" id="{FA0D03C3-BE9B-48C0-9ADD-D6462C1A0806}"/>
              </a:ext>
            </a:extLst>
          </p:cNvPr>
          <p:cNvSpPr txBox="1"/>
          <p:nvPr/>
        </p:nvSpPr>
        <p:spPr>
          <a:xfrm>
            <a:off x="3941726" y="3591072"/>
            <a:ext cx="4308552"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Unified, Real-Time Object Detection.</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8" name="TextBox 7">
            <a:extLst>
              <a:ext uri="{FF2B5EF4-FFF2-40B4-BE49-F238E27FC236}">
                <a16:creationId xmlns:a16="http://schemas.microsoft.com/office/drawing/2014/main" id="{5DA792C7-3634-021E-DB1D-27C61DC478D6}"/>
              </a:ext>
            </a:extLst>
          </p:cNvPr>
          <p:cNvSpPr txBox="1"/>
          <p:nvPr/>
        </p:nvSpPr>
        <p:spPr>
          <a:xfrm>
            <a:off x="5510813" y="4371681"/>
            <a:ext cx="1170385" cy="492443"/>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201611772</a:t>
            </a:r>
          </a:p>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Ko</a:t>
            </a:r>
            <a:r>
              <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rPr>
              <a:t> </a:t>
            </a: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Ji</a:t>
            </a:r>
            <a:r>
              <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rPr>
              <a:t> </a:t>
            </a: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Woong</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701838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1276161" y="4204366"/>
            <a:ext cx="695704"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Benefit</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7" name="TextBox 16">
            <a:extLst>
              <a:ext uri="{FF2B5EF4-FFF2-40B4-BE49-F238E27FC236}">
                <a16:creationId xmlns:a16="http://schemas.microsoft.com/office/drawing/2014/main" id="{0EBEF209-7204-01DC-1690-894A3388D58D}"/>
              </a:ext>
            </a:extLst>
          </p:cNvPr>
          <p:cNvSpPr txBox="1"/>
          <p:nvPr/>
        </p:nvSpPr>
        <p:spPr>
          <a:xfrm>
            <a:off x="4337629" y="1420139"/>
            <a:ext cx="1920975"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1. </a:t>
            </a:r>
            <a:r>
              <a:rPr lang="en-US" altLang="ko-KR" sz="2000" dirty="0" err="1">
                <a:solidFill>
                  <a:srgbClr val="56304B"/>
                </a:solidFill>
                <a:latin typeface="나눔스퀘어라운드OTF Regular" panose="020B0600000101010101" pitchFamily="34" charset="-127"/>
                <a:ea typeface="나눔스퀘어라운드OTF Regular" panose="020B0600000101010101" pitchFamily="34" charset="-127"/>
              </a:rPr>
              <a:t>Extremly</a:t>
            </a: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 Fast</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8" name="TextBox 17">
            <a:extLst>
              <a:ext uri="{FF2B5EF4-FFF2-40B4-BE49-F238E27FC236}">
                <a16:creationId xmlns:a16="http://schemas.microsoft.com/office/drawing/2014/main" id="{E9E9367E-7AEC-8122-EF12-C21C4A95C337}"/>
              </a:ext>
            </a:extLst>
          </p:cNvPr>
          <p:cNvSpPr txBox="1"/>
          <p:nvPr/>
        </p:nvSpPr>
        <p:spPr>
          <a:xfrm>
            <a:off x="4397429" y="1848184"/>
            <a:ext cx="6522779" cy="553998"/>
          </a:xfrm>
          <a:prstGeom prst="rect">
            <a:avLst/>
          </a:prstGeom>
          <a:noFill/>
        </p:spPr>
        <p:txBody>
          <a:bodyPr wrap="square" lIns="0" tIns="0" rIns="0" bIns="0" rtlCol="0">
            <a:spAutoFit/>
          </a:bodyPr>
          <a:lstStyle/>
          <a:p>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YOLO doesn’t need a complex pipeline</a:t>
            </a:r>
          </a:p>
          <a:p>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YOLO can process streaming video in real-time with less than 25 milliseconds of latency and more than twice precision of other systems</a:t>
            </a:r>
          </a:p>
        </p:txBody>
      </p:sp>
      <p:sp>
        <p:nvSpPr>
          <p:cNvPr id="19" name="TextBox 18">
            <a:extLst>
              <a:ext uri="{FF2B5EF4-FFF2-40B4-BE49-F238E27FC236}">
                <a16:creationId xmlns:a16="http://schemas.microsoft.com/office/drawing/2014/main" id="{B093C246-D353-36EE-3935-C8B772CC8E3A}"/>
              </a:ext>
            </a:extLst>
          </p:cNvPr>
          <p:cNvSpPr txBox="1"/>
          <p:nvPr/>
        </p:nvSpPr>
        <p:spPr>
          <a:xfrm>
            <a:off x="4397429" y="2962206"/>
            <a:ext cx="4455707"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2. Reasons Globally About The Image </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0" name="TextBox 19">
            <a:extLst>
              <a:ext uri="{FF2B5EF4-FFF2-40B4-BE49-F238E27FC236}">
                <a16:creationId xmlns:a16="http://schemas.microsoft.com/office/drawing/2014/main" id="{0139CEFE-CBCE-0D37-F651-A25927604ED9}"/>
              </a:ext>
            </a:extLst>
          </p:cNvPr>
          <p:cNvSpPr txBox="1"/>
          <p:nvPr/>
        </p:nvSpPr>
        <p:spPr>
          <a:xfrm>
            <a:off x="4374300" y="3373845"/>
            <a:ext cx="6157601" cy="369332"/>
          </a:xfrm>
          <a:prstGeom prst="rect">
            <a:avLst/>
          </a:prstGeom>
          <a:noFill/>
        </p:spPr>
        <p:txBody>
          <a:bodyPr wrap="square" lIns="0" tIns="0" rIns="0" bIns="0" rtlCol="0">
            <a:spAutoFit/>
          </a:bodyPr>
          <a:lstStyle/>
          <a:p>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YOLO makes less than half the number of background errors compared to Fast R-CNN Because YOLO sees the entire image during training and test</a:t>
            </a:r>
          </a:p>
        </p:txBody>
      </p:sp>
      <p:sp>
        <p:nvSpPr>
          <p:cNvPr id="21" name="TextBox 20">
            <a:extLst>
              <a:ext uri="{FF2B5EF4-FFF2-40B4-BE49-F238E27FC236}">
                <a16:creationId xmlns:a16="http://schemas.microsoft.com/office/drawing/2014/main" id="{4A0C3B2A-2FF8-E190-D945-87F2E978B280}"/>
              </a:ext>
            </a:extLst>
          </p:cNvPr>
          <p:cNvSpPr txBox="1"/>
          <p:nvPr/>
        </p:nvSpPr>
        <p:spPr>
          <a:xfrm>
            <a:off x="4337629" y="4450626"/>
            <a:ext cx="6130589"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3. Learns Generalizable Representations Of Objects</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2" name="TextBox 21">
            <a:extLst>
              <a:ext uri="{FF2B5EF4-FFF2-40B4-BE49-F238E27FC236}">
                <a16:creationId xmlns:a16="http://schemas.microsoft.com/office/drawing/2014/main" id="{4E615AE1-7D4F-CFF3-C269-C8CC6D887DCA}"/>
              </a:ext>
            </a:extLst>
          </p:cNvPr>
          <p:cNvSpPr txBox="1"/>
          <p:nvPr/>
        </p:nvSpPr>
        <p:spPr>
          <a:xfrm>
            <a:off x="4349249" y="4841478"/>
            <a:ext cx="7335048" cy="553998"/>
          </a:xfrm>
          <a:prstGeom prst="rect">
            <a:avLst/>
          </a:prstGeom>
          <a:noFill/>
        </p:spPr>
        <p:txBody>
          <a:bodyPr wrap="square" lIns="0" tIns="0" rIns="0" bIns="0" rtlCol="0">
            <a:spAutoFit/>
          </a:bodyPr>
          <a:lstStyle/>
          <a:p>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When trained on natural images and tested on artwork, YOLO outperforms top detection method .</a:t>
            </a:r>
          </a:p>
          <a:p>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YOLO is highly generalizable. so it is less likely to break down when applied to new domains or unexpected inputs</a:t>
            </a:r>
          </a:p>
        </p:txBody>
      </p:sp>
    </p:spTree>
    <p:extLst>
      <p:ext uri="{BB962C8B-B14F-4D97-AF65-F5344CB8AC3E}">
        <p14:creationId xmlns:p14="http://schemas.microsoft.com/office/powerpoint/2010/main" val="78713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15" name="TextBox 14">
            <a:extLst>
              <a:ext uri="{FF2B5EF4-FFF2-40B4-BE49-F238E27FC236}">
                <a16:creationId xmlns:a16="http://schemas.microsoft.com/office/drawing/2014/main" id="{F53F1135-C026-BF6D-2675-CD01F2A8400C}"/>
              </a:ext>
            </a:extLst>
          </p:cNvPr>
          <p:cNvSpPr txBox="1"/>
          <p:nvPr/>
        </p:nvSpPr>
        <p:spPr>
          <a:xfrm>
            <a:off x="1159143" y="4204366"/>
            <a:ext cx="929742"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Real-time</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6" name="TextBox 15">
            <a:extLst>
              <a:ext uri="{FF2B5EF4-FFF2-40B4-BE49-F238E27FC236}">
                <a16:creationId xmlns:a16="http://schemas.microsoft.com/office/drawing/2014/main" id="{A0255D29-707C-E400-A33B-73F44E2FFAC7}"/>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grpSp>
        <p:nvGrpSpPr>
          <p:cNvPr id="23" name="그룹 22">
            <a:extLst>
              <a:ext uri="{FF2B5EF4-FFF2-40B4-BE49-F238E27FC236}">
                <a16:creationId xmlns:a16="http://schemas.microsoft.com/office/drawing/2014/main" id="{ADE83F5F-6A20-41D9-DA76-500AEDA49D6B}"/>
              </a:ext>
            </a:extLst>
          </p:cNvPr>
          <p:cNvGrpSpPr/>
          <p:nvPr/>
        </p:nvGrpSpPr>
        <p:grpSpPr>
          <a:xfrm>
            <a:off x="1377791" y="2179991"/>
            <a:ext cx="492443" cy="501587"/>
            <a:chOff x="7068195" y="1691107"/>
            <a:chExt cx="492443" cy="501587"/>
          </a:xfrm>
        </p:grpSpPr>
        <p:sp>
          <p:nvSpPr>
            <p:cNvPr id="24" name="타원 23">
              <a:extLst>
                <a:ext uri="{FF2B5EF4-FFF2-40B4-BE49-F238E27FC236}">
                  <a16:creationId xmlns:a16="http://schemas.microsoft.com/office/drawing/2014/main" id="{9240FA9B-093B-937F-8822-C53BAB6DE929}"/>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id="{F773A5BD-C04B-01EA-FB58-BBE86F6909C5}"/>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26" name="그림 25">
            <a:extLst>
              <a:ext uri="{FF2B5EF4-FFF2-40B4-BE49-F238E27FC236}">
                <a16:creationId xmlns:a16="http://schemas.microsoft.com/office/drawing/2014/main" id="{57EA124F-B2A5-5FE7-A5C6-56EDC71CF1DA}"/>
              </a:ext>
            </a:extLst>
          </p:cNvPr>
          <p:cNvPicPr>
            <a:picLocks noChangeAspect="1"/>
          </p:cNvPicPr>
          <p:nvPr/>
        </p:nvPicPr>
        <p:blipFill>
          <a:blip r:embed="rId5"/>
          <a:stretch>
            <a:fillRect/>
          </a:stretch>
        </p:blipFill>
        <p:spPr>
          <a:xfrm>
            <a:off x="5060306" y="3429000"/>
            <a:ext cx="5753903" cy="2276793"/>
          </a:xfrm>
          <a:prstGeom prst="rect">
            <a:avLst/>
          </a:prstGeom>
        </p:spPr>
      </p:pic>
      <p:pic>
        <p:nvPicPr>
          <p:cNvPr id="27" name="그림 26">
            <a:extLst>
              <a:ext uri="{FF2B5EF4-FFF2-40B4-BE49-F238E27FC236}">
                <a16:creationId xmlns:a16="http://schemas.microsoft.com/office/drawing/2014/main" id="{7C9BF880-6EAA-6EEB-65DF-BFBE4CCB5C82}"/>
              </a:ext>
            </a:extLst>
          </p:cNvPr>
          <p:cNvPicPr>
            <a:picLocks noChangeAspect="1"/>
          </p:cNvPicPr>
          <p:nvPr/>
        </p:nvPicPr>
        <p:blipFill>
          <a:blip r:embed="rId6"/>
          <a:stretch>
            <a:fillRect/>
          </a:stretch>
        </p:blipFill>
        <p:spPr>
          <a:xfrm>
            <a:off x="5114390" y="906798"/>
            <a:ext cx="5638395" cy="2550190"/>
          </a:xfrm>
          <a:prstGeom prst="rect">
            <a:avLst/>
          </a:prstGeom>
        </p:spPr>
      </p:pic>
      <p:sp>
        <p:nvSpPr>
          <p:cNvPr id="28" name="TextBox 27">
            <a:extLst>
              <a:ext uri="{FF2B5EF4-FFF2-40B4-BE49-F238E27FC236}">
                <a16:creationId xmlns:a16="http://schemas.microsoft.com/office/drawing/2014/main" id="{C73F1348-171E-8D70-8C4F-CF1DB0404407}"/>
              </a:ext>
            </a:extLst>
          </p:cNvPr>
          <p:cNvSpPr txBox="1"/>
          <p:nvPr/>
        </p:nvSpPr>
        <p:spPr>
          <a:xfrm>
            <a:off x="5114390" y="5875943"/>
            <a:ext cx="5638395" cy="184666"/>
          </a:xfrm>
          <a:prstGeom prst="rect">
            <a:avLst/>
          </a:prstGeom>
          <a:noFill/>
        </p:spPr>
        <p:txBody>
          <a:bodyPr wrap="square" lIns="0" tIns="0" rIns="0" bIns="0" rtlCol="0">
            <a:spAutoFit/>
          </a:bodyPr>
          <a:lstStyle/>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It functions like a tracking system</a:t>
            </a:r>
          </a:p>
        </p:txBody>
      </p:sp>
    </p:spTree>
    <p:extLst>
      <p:ext uri="{BB962C8B-B14F-4D97-AF65-F5344CB8AC3E}">
        <p14:creationId xmlns:p14="http://schemas.microsoft.com/office/powerpoint/2010/main" val="67886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18325B2F-0670-8627-7766-03968D892B46}"/>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Comparison</a:t>
            </a:r>
          </a:p>
        </p:txBody>
      </p:sp>
      <p:sp>
        <p:nvSpPr>
          <p:cNvPr id="9" name="TextBox 8">
            <a:extLst>
              <a:ext uri="{FF2B5EF4-FFF2-40B4-BE49-F238E27FC236}">
                <a16:creationId xmlns:a16="http://schemas.microsoft.com/office/drawing/2014/main" id="{4F06A794-78EC-41F2-964B-460E51BD0141}"/>
              </a:ext>
            </a:extLst>
          </p:cNvPr>
          <p:cNvSpPr txBox="1"/>
          <p:nvPr/>
        </p:nvSpPr>
        <p:spPr>
          <a:xfrm>
            <a:off x="847585" y="4204366"/>
            <a:ext cx="1552861"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Object </a:t>
            </a:r>
            <a:r>
              <a:rPr lang="en-US" altLang="ko-KR" sz="1600" dirty="0" err="1">
                <a:solidFill>
                  <a:srgbClr val="56304B"/>
                </a:solidFill>
                <a:latin typeface="나눔스퀘어라운드OTF Regular" panose="020B0600000101010101" pitchFamily="34" charset="-127"/>
                <a:ea typeface="나눔스퀘어라운드OTF Regular" panose="020B0600000101010101" pitchFamily="34" charset="-127"/>
              </a:rPr>
              <a:t>Detecton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3</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20" name="타원 19">
            <a:extLst>
              <a:ext uri="{FF2B5EF4-FFF2-40B4-BE49-F238E27FC236}">
                <a16:creationId xmlns:a16="http://schemas.microsoft.com/office/drawing/2014/main" id="{83947128-8D10-5ACA-5295-F1B3C506C412}"/>
              </a:ext>
            </a:extLst>
          </p:cNvPr>
          <p:cNvSpPr/>
          <p:nvPr/>
        </p:nvSpPr>
        <p:spPr>
          <a:xfrm>
            <a:off x="4263679" y="2179991"/>
            <a:ext cx="1672114" cy="1672114"/>
          </a:xfrm>
          <a:prstGeom prst="ellipse">
            <a:avLst/>
          </a:prstGeom>
          <a:solidFill>
            <a:srgbClr val="B8C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YOLO</a:t>
            </a:r>
            <a:endParaRPr lang="ko-KR" altLang="en-US" dirty="0"/>
          </a:p>
        </p:txBody>
      </p:sp>
      <p:sp>
        <p:nvSpPr>
          <p:cNvPr id="25" name="타원 24">
            <a:extLst>
              <a:ext uri="{FF2B5EF4-FFF2-40B4-BE49-F238E27FC236}">
                <a16:creationId xmlns:a16="http://schemas.microsoft.com/office/drawing/2014/main" id="{8BC393C2-E059-99DC-048D-FF745045939C}"/>
              </a:ext>
            </a:extLst>
          </p:cNvPr>
          <p:cNvSpPr/>
          <p:nvPr/>
        </p:nvSpPr>
        <p:spPr>
          <a:xfrm>
            <a:off x="7616363" y="2179991"/>
            <a:ext cx="1672114" cy="1672114"/>
          </a:xfrm>
          <a:prstGeom prst="ellipse">
            <a:avLst/>
          </a:prstGeom>
          <a:solidFill>
            <a:srgbClr val="F48F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DPM</a:t>
            </a:r>
            <a:endParaRPr lang="ko-KR" altLang="en-US" dirty="0"/>
          </a:p>
        </p:txBody>
      </p:sp>
      <p:sp>
        <p:nvSpPr>
          <p:cNvPr id="30" name="타원 29">
            <a:extLst>
              <a:ext uri="{FF2B5EF4-FFF2-40B4-BE49-F238E27FC236}">
                <a16:creationId xmlns:a16="http://schemas.microsoft.com/office/drawing/2014/main" id="{B5FE3FF5-B86C-0867-7FE8-0422BDD3A452}"/>
              </a:ext>
            </a:extLst>
          </p:cNvPr>
          <p:cNvSpPr/>
          <p:nvPr/>
        </p:nvSpPr>
        <p:spPr>
          <a:xfrm>
            <a:off x="9616015" y="2179991"/>
            <a:ext cx="1672114" cy="1672114"/>
          </a:xfrm>
          <a:prstGeom prst="ellipse">
            <a:avLst/>
          </a:prstGeom>
          <a:solidFill>
            <a:srgbClr val="FFB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Other Fast Detectors</a:t>
            </a:r>
            <a:endParaRPr lang="ko-KR" altLang="en-US" dirty="0"/>
          </a:p>
        </p:txBody>
      </p:sp>
      <p:sp>
        <p:nvSpPr>
          <p:cNvPr id="34" name="TextBox 33">
            <a:extLst>
              <a:ext uri="{FF2B5EF4-FFF2-40B4-BE49-F238E27FC236}">
                <a16:creationId xmlns:a16="http://schemas.microsoft.com/office/drawing/2014/main" id="{1D62EDFE-AF69-8D15-B6FC-BB69FEAC5EB5}"/>
              </a:ext>
            </a:extLst>
          </p:cNvPr>
          <p:cNvSpPr txBox="1"/>
          <p:nvPr/>
        </p:nvSpPr>
        <p:spPr>
          <a:xfrm>
            <a:off x="6461245" y="2554383"/>
            <a:ext cx="66660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&gt;</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sp>
        <p:nvSpPr>
          <p:cNvPr id="35" name="TextBox 34">
            <a:extLst>
              <a:ext uri="{FF2B5EF4-FFF2-40B4-BE49-F238E27FC236}">
                <a16:creationId xmlns:a16="http://schemas.microsoft.com/office/drawing/2014/main" id="{8B6BF794-3073-AD03-DCB4-7747A0AE7C56}"/>
              </a:ext>
            </a:extLst>
          </p:cNvPr>
          <p:cNvSpPr txBox="1"/>
          <p:nvPr/>
        </p:nvSpPr>
        <p:spPr>
          <a:xfrm>
            <a:off x="5305602" y="4283856"/>
            <a:ext cx="4621522"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YOLO is faster or more accurate model</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014323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6D256271-B51B-148D-E195-75A1DDB97065}"/>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Comparison</a:t>
            </a:r>
          </a:p>
        </p:txBody>
      </p:sp>
      <p:sp>
        <p:nvSpPr>
          <p:cNvPr id="9" name="TextBox 8">
            <a:extLst>
              <a:ext uri="{FF2B5EF4-FFF2-40B4-BE49-F238E27FC236}">
                <a16:creationId xmlns:a16="http://schemas.microsoft.com/office/drawing/2014/main" id="{4F06A794-78EC-41F2-964B-460E51BD0141}"/>
              </a:ext>
            </a:extLst>
          </p:cNvPr>
          <p:cNvSpPr txBox="1"/>
          <p:nvPr/>
        </p:nvSpPr>
        <p:spPr>
          <a:xfrm>
            <a:off x="1218904" y="4204366"/>
            <a:ext cx="810222" cy="246221"/>
          </a:xfrm>
          <a:prstGeom prst="rect">
            <a:avLst/>
          </a:prstGeom>
          <a:noFill/>
        </p:spPr>
        <p:txBody>
          <a:bodyPr wrap="none" lIns="0" tIns="0" rIns="0" bIns="0" rtlCol="0">
            <a:spAutoFit/>
          </a:bodyPr>
          <a:lstStyle/>
          <a:p>
            <a:pPr algn="ctr"/>
            <a:r>
              <a:rPr lang="en-US" altLang="ko-KR" sz="1600" dirty="0" err="1">
                <a:solidFill>
                  <a:srgbClr val="56304B"/>
                </a:solidFill>
                <a:latin typeface="나눔스퀘어라운드OTF Regular" panose="020B0600000101010101" pitchFamily="34" charset="-127"/>
                <a:ea typeface="나눔스퀘어라운드OTF Regular" panose="020B0600000101010101" pitchFamily="34" charset="-127"/>
              </a:rPr>
              <a:t>ArtWork</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3</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10" name="그림 9">
            <a:extLst>
              <a:ext uri="{FF2B5EF4-FFF2-40B4-BE49-F238E27FC236}">
                <a16:creationId xmlns:a16="http://schemas.microsoft.com/office/drawing/2014/main" id="{DE3A0F69-1160-9BA7-FBA3-624BA0197320}"/>
              </a:ext>
            </a:extLst>
          </p:cNvPr>
          <p:cNvPicPr>
            <a:picLocks noChangeAspect="1"/>
          </p:cNvPicPr>
          <p:nvPr/>
        </p:nvPicPr>
        <p:blipFill>
          <a:blip r:embed="rId5"/>
          <a:stretch>
            <a:fillRect/>
          </a:stretch>
        </p:blipFill>
        <p:spPr>
          <a:xfrm>
            <a:off x="3572396" y="1886933"/>
            <a:ext cx="3288492" cy="2547086"/>
          </a:xfrm>
          <a:prstGeom prst="rect">
            <a:avLst/>
          </a:prstGeom>
        </p:spPr>
      </p:pic>
      <p:pic>
        <p:nvPicPr>
          <p:cNvPr id="3" name="그림 2">
            <a:extLst>
              <a:ext uri="{FF2B5EF4-FFF2-40B4-BE49-F238E27FC236}">
                <a16:creationId xmlns:a16="http://schemas.microsoft.com/office/drawing/2014/main" id="{CBF5B944-A42B-B108-F424-37424B66502A}"/>
              </a:ext>
            </a:extLst>
          </p:cNvPr>
          <p:cNvPicPr>
            <a:picLocks noChangeAspect="1"/>
          </p:cNvPicPr>
          <p:nvPr/>
        </p:nvPicPr>
        <p:blipFill>
          <a:blip r:embed="rId6"/>
          <a:stretch>
            <a:fillRect/>
          </a:stretch>
        </p:blipFill>
        <p:spPr>
          <a:xfrm>
            <a:off x="6860888" y="2245583"/>
            <a:ext cx="4940424" cy="1829786"/>
          </a:xfrm>
          <a:prstGeom prst="rect">
            <a:avLst/>
          </a:prstGeom>
        </p:spPr>
      </p:pic>
      <p:sp>
        <p:nvSpPr>
          <p:cNvPr id="11" name="TextBox 10">
            <a:extLst>
              <a:ext uri="{FF2B5EF4-FFF2-40B4-BE49-F238E27FC236}">
                <a16:creationId xmlns:a16="http://schemas.microsoft.com/office/drawing/2014/main" id="{05F36261-EB3A-2DE9-CA4C-01846AB02DB8}"/>
              </a:ext>
            </a:extLst>
          </p:cNvPr>
          <p:cNvSpPr txBox="1"/>
          <p:nvPr/>
        </p:nvSpPr>
        <p:spPr>
          <a:xfrm>
            <a:off x="4828126" y="4792669"/>
            <a:ext cx="6009857" cy="369332"/>
          </a:xfrm>
          <a:prstGeom prst="rect">
            <a:avLst/>
          </a:prstGeom>
          <a:noFill/>
        </p:spPr>
        <p:txBody>
          <a:bodyPr wrap="square" lIns="0" tIns="0" rIns="0" bIns="0" rtlCol="0">
            <a:spAutoFit/>
          </a:bodyPr>
          <a:lstStyle/>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Artwork and natural images are very different on a pixel level</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But YOLO has good performance on both</a:t>
            </a:r>
          </a:p>
        </p:txBody>
      </p:sp>
    </p:spTree>
    <p:extLst>
      <p:ext uri="{BB962C8B-B14F-4D97-AF65-F5344CB8AC3E}">
        <p14:creationId xmlns:p14="http://schemas.microsoft.com/office/powerpoint/2010/main" val="3932409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4E0465DD-9937-0569-68FA-34E39F72AB76}"/>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554455" y="2936558"/>
            <a:ext cx="2139112"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Combining</a:t>
            </a:r>
          </a:p>
        </p:txBody>
      </p:sp>
      <p:sp>
        <p:nvSpPr>
          <p:cNvPr id="9" name="TextBox 8">
            <a:extLst>
              <a:ext uri="{FF2B5EF4-FFF2-40B4-BE49-F238E27FC236}">
                <a16:creationId xmlns:a16="http://schemas.microsoft.com/office/drawing/2014/main" id="{4F06A794-78EC-41F2-964B-460E51BD0141}"/>
              </a:ext>
            </a:extLst>
          </p:cNvPr>
          <p:cNvSpPr txBox="1"/>
          <p:nvPr/>
        </p:nvSpPr>
        <p:spPr>
          <a:xfrm>
            <a:off x="1377569" y="4204366"/>
            <a:ext cx="492892"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Error</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4</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4" name="그림 3">
            <a:extLst>
              <a:ext uri="{FF2B5EF4-FFF2-40B4-BE49-F238E27FC236}">
                <a16:creationId xmlns:a16="http://schemas.microsoft.com/office/drawing/2014/main" id="{4F7684D2-A61C-5E2F-D57F-75F3CF29F02C}"/>
              </a:ext>
            </a:extLst>
          </p:cNvPr>
          <p:cNvPicPr>
            <a:picLocks noChangeAspect="1"/>
          </p:cNvPicPr>
          <p:nvPr/>
        </p:nvPicPr>
        <p:blipFill>
          <a:blip r:embed="rId5"/>
          <a:stretch>
            <a:fillRect/>
          </a:stretch>
        </p:blipFill>
        <p:spPr>
          <a:xfrm>
            <a:off x="5062654" y="1554583"/>
            <a:ext cx="5420481" cy="2896004"/>
          </a:xfrm>
          <a:prstGeom prst="rect">
            <a:avLst/>
          </a:prstGeom>
        </p:spPr>
      </p:pic>
      <p:sp>
        <p:nvSpPr>
          <p:cNvPr id="10" name="TextBox 9">
            <a:extLst>
              <a:ext uri="{FF2B5EF4-FFF2-40B4-BE49-F238E27FC236}">
                <a16:creationId xmlns:a16="http://schemas.microsoft.com/office/drawing/2014/main" id="{52B48B42-364B-B834-C5A3-B71D3CECFFE6}"/>
              </a:ext>
            </a:extLst>
          </p:cNvPr>
          <p:cNvSpPr txBox="1"/>
          <p:nvPr/>
        </p:nvSpPr>
        <p:spPr>
          <a:xfrm>
            <a:off x="5273670" y="4823491"/>
            <a:ext cx="5420481" cy="369332"/>
          </a:xfrm>
          <a:prstGeom prst="rect">
            <a:avLst/>
          </a:prstGeom>
          <a:noFill/>
        </p:spPr>
        <p:txBody>
          <a:bodyPr wrap="square" lIns="0" tIns="0" rIns="0" bIns="0" rtlCol="0">
            <a:spAutoFit/>
          </a:bodyPr>
          <a:lstStyle/>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Fast R-CNN makes much fewer localization errors </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but almost 3 times more background errors. </a:t>
            </a:r>
          </a:p>
        </p:txBody>
      </p:sp>
    </p:spTree>
    <p:extLst>
      <p:ext uri="{BB962C8B-B14F-4D97-AF65-F5344CB8AC3E}">
        <p14:creationId xmlns:p14="http://schemas.microsoft.com/office/powerpoint/2010/main" val="325238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9" name="TextBox 8">
            <a:extLst>
              <a:ext uri="{FF2B5EF4-FFF2-40B4-BE49-F238E27FC236}">
                <a16:creationId xmlns:a16="http://schemas.microsoft.com/office/drawing/2014/main" id="{4F06A794-78EC-41F2-964B-460E51BD0141}"/>
              </a:ext>
            </a:extLst>
          </p:cNvPr>
          <p:cNvSpPr txBox="1"/>
          <p:nvPr/>
        </p:nvSpPr>
        <p:spPr>
          <a:xfrm>
            <a:off x="698378" y="4204366"/>
            <a:ext cx="1851277"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Fast R-CNN + YOLO</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pic>
        <p:nvPicPr>
          <p:cNvPr id="3" name="그림 2">
            <a:extLst>
              <a:ext uri="{FF2B5EF4-FFF2-40B4-BE49-F238E27FC236}">
                <a16:creationId xmlns:a16="http://schemas.microsoft.com/office/drawing/2014/main" id="{651E97CF-62E5-16D5-DB7D-E0301E8C0929}"/>
              </a:ext>
            </a:extLst>
          </p:cNvPr>
          <p:cNvPicPr>
            <a:picLocks noChangeAspect="1"/>
          </p:cNvPicPr>
          <p:nvPr/>
        </p:nvPicPr>
        <p:blipFill>
          <a:blip r:embed="rId5"/>
          <a:stretch>
            <a:fillRect/>
          </a:stretch>
        </p:blipFill>
        <p:spPr>
          <a:xfrm>
            <a:off x="3478870" y="1566867"/>
            <a:ext cx="8519117" cy="3034445"/>
          </a:xfrm>
          <a:prstGeom prst="rect">
            <a:avLst/>
          </a:prstGeom>
        </p:spPr>
      </p:pic>
      <p:sp>
        <p:nvSpPr>
          <p:cNvPr id="14" name="TextBox 13">
            <a:extLst>
              <a:ext uri="{FF2B5EF4-FFF2-40B4-BE49-F238E27FC236}">
                <a16:creationId xmlns:a16="http://schemas.microsoft.com/office/drawing/2014/main" id="{0268923A-345A-CB05-932D-FB27C3B4E199}"/>
              </a:ext>
            </a:extLst>
          </p:cNvPr>
          <p:cNvSpPr txBox="1"/>
          <p:nvPr/>
        </p:nvSpPr>
        <p:spPr>
          <a:xfrm>
            <a:off x="554455" y="2936558"/>
            <a:ext cx="2139112"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Combining</a:t>
            </a:r>
          </a:p>
        </p:txBody>
      </p:sp>
      <p:grpSp>
        <p:nvGrpSpPr>
          <p:cNvPr id="15" name="그룹 14">
            <a:extLst>
              <a:ext uri="{FF2B5EF4-FFF2-40B4-BE49-F238E27FC236}">
                <a16:creationId xmlns:a16="http://schemas.microsoft.com/office/drawing/2014/main" id="{90979E40-37B8-F533-B659-F9F6714F8B1B}"/>
              </a:ext>
            </a:extLst>
          </p:cNvPr>
          <p:cNvGrpSpPr/>
          <p:nvPr/>
        </p:nvGrpSpPr>
        <p:grpSpPr>
          <a:xfrm>
            <a:off x="1377791" y="2179991"/>
            <a:ext cx="492443" cy="501587"/>
            <a:chOff x="7068195" y="1691107"/>
            <a:chExt cx="492443" cy="501587"/>
          </a:xfrm>
        </p:grpSpPr>
        <p:sp>
          <p:nvSpPr>
            <p:cNvPr id="16" name="타원 15">
              <a:extLst>
                <a:ext uri="{FF2B5EF4-FFF2-40B4-BE49-F238E27FC236}">
                  <a16:creationId xmlns:a16="http://schemas.microsoft.com/office/drawing/2014/main" id="{A14E47BD-651E-56C8-4D4C-539E214E5B55}"/>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CE7EB117-C6F0-D458-2FBB-2C00EE23CF27}"/>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4</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0" name="TextBox 9">
            <a:extLst>
              <a:ext uri="{FF2B5EF4-FFF2-40B4-BE49-F238E27FC236}">
                <a16:creationId xmlns:a16="http://schemas.microsoft.com/office/drawing/2014/main" id="{778B8878-BBFD-1F38-F703-4C1557B93366}"/>
              </a:ext>
            </a:extLst>
          </p:cNvPr>
          <p:cNvSpPr txBox="1"/>
          <p:nvPr/>
        </p:nvSpPr>
        <p:spPr>
          <a:xfrm>
            <a:off x="3927446" y="4853636"/>
            <a:ext cx="7809284" cy="369332"/>
          </a:xfrm>
          <a:prstGeom prst="rect">
            <a:avLst/>
          </a:prstGeom>
          <a:noFill/>
        </p:spPr>
        <p:txBody>
          <a:bodyPr wrap="square" lIns="0" tIns="0" rIns="0" bIns="0" rtlCol="0">
            <a:spAutoFit/>
          </a:bodyPr>
          <a:lstStyle/>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Using YOLO to eliminate background detections from Fast R-CNN get a significant boost in performance</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Fast R-CNN + YOLO model is one of the highest performing detection methods. </a:t>
            </a:r>
          </a:p>
        </p:txBody>
      </p:sp>
    </p:spTree>
    <p:extLst>
      <p:ext uri="{BB962C8B-B14F-4D97-AF65-F5344CB8AC3E}">
        <p14:creationId xmlns:p14="http://schemas.microsoft.com/office/powerpoint/2010/main" val="3745290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39963BA2-E471-4B59-A3C4-85FAE927A700}"/>
              </a:ext>
            </a:extLst>
          </p:cNvPr>
          <p:cNvSpPr/>
          <p:nvPr/>
        </p:nvSpPr>
        <p:spPr>
          <a:xfrm>
            <a:off x="-1" y="0"/>
            <a:ext cx="12192000" cy="374904"/>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8F0F4D5F-2EB4-44C5-B412-75725B0B8498}"/>
              </a:ext>
            </a:extLst>
          </p:cNvPr>
          <p:cNvSpPr/>
          <p:nvPr/>
        </p:nvSpPr>
        <p:spPr>
          <a:xfrm>
            <a:off x="-1" y="6483096"/>
            <a:ext cx="12192000" cy="374904"/>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래픽 6">
            <a:extLst>
              <a:ext uri="{FF2B5EF4-FFF2-40B4-BE49-F238E27FC236}">
                <a16:creationId xmlns:a16="http://schemas.microsoft.com/office/drawing/2014/main" id="{979608DA-9AD2-4C54-91CC-E4F2DE7002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4628415"/>
            <a:ext cx="2962275" cy="1924050"/>
          </a:xfrm>
          <a:prstGeom prst="rect">
            <a:avLst/>
          </a:prstGeom>
        </p:spPr>
      </p:pic>
      <p:sp>
        <p:nvSpPr>
          <p:cNvPr id="8" name="TextBox 7">
            <a:extLst>
              <a:ext uri="{FF2B5EF4-FFF2-40B4-BE49-F238E27FC236}">
                <a16:creationId xmlns:a16="http://schemas.microsoft.com/office/drawing/2014/main" id="{0983FD00-140C-49EA-AC40-0FBE81632C9D}"/>
              </a:ext>
            </a:extLst>
          </p:cNvPr>
          <p:cNvSpPr txBox="1"/>
          <p:nvPr/>
        </p:nvSpPr>
        <p:spPr>
          <a:xfrm>
            <a:off x="180977" y="2695504"/>
            <a:ext cx="11830048" cy="923330"/>
          </a:xfrm>
          <a:prstGeom prst="rect">
            <a:avLst/>
          </a:prstGeom>
          <a:noFill/>
        </p:spPr>
        <p:txBody>
          <a:bodyPr wrap="square" lIns="0" tIns="0" rIns="0" bIns="0" rtlCol="0">
            <a:spAutoFit/>
          </a:bodyPr>
          <a:lstStyle/>
          <a:p>
            <a:pPr algn="ctr"/>
            <a:r>
              <a:rPr lang="en-US" altLang="ko-KR" sz="6000" dirty="0">
                <a:solidFill>
                  <a:srgbClr val="56304B"/>
                </a:solidFill>
                <a:latin typeface="나눔스퀘어라운드OTF ExtraBold" panose="020B0600000101010101" pitchFamily="34" charset="-127"/>
                <a:ea typeface="나눔스퀘어라운드OTF ExtraBold" panose="020B0600000101010101" pitchFamily="34" charset="-127"/>
              </a:rPr>
              <a:t>“THANK YOU FOR WATCHING”</a:t>
            </a:r>
            <a:endParaRPr lang="ko-KR" altLang="en-US" sz="6000" dirty="0">
              <a:solidFill>
                <a:srgbClr val="56304B"/>
              </a:solidFill>
              <a:latin typeface="나눔스퀘어라운드OTF ExtraBold" panose="020B0600000101010101" pitchFamily="34" charset="-127"/>
              <a:ea typeface="나눔스퀘어라운드OTF ExtraBold" panose="020B0600000101010101" pitchFamily="34" charset="-127"/>
            </a:endParaRPr>
          </a:p>
        </p:txBody>
      </p:sp>
      <p:pic>
        <p:nvPicPr>
          <p:cNvPr id="11" name="그래픽 10">
            <a:extLst>
              <a:ext uri="{FF2B5EF4-FFF2-40B4-BE49-F238E27FC236}">
                <a16:creationId xmlns:a16="http://schemas.microsoft.com/office/drawing/2014/main" id="{572FD011-8D4E-499F-BA59-5538156AC4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1662" y="0"/>
            <a:ext cx="828675" cy="1685925"/>
          </a:xfrm>
          <a:prstGeom prst="rect">
            <a:avLst/>
          </a:prstGeom>
        </p:spPr>
      </p:pic>
    </p:spTree>
    <p:extLst>
      <p:ext uri="{BB962C8B-B14F-4D97-AF65-F5344CB8AC3E}">
        <p14:creationId xmlns:p14="http://schemas.microsoft.com/office/powerpoint/2010/main" val="4228004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cxnSp>
        <p:nvCxnSpPr>
          <p:cNvPr id="36" name="직선 연결선 35">
            <a:extLst>
              <a:ext uri="{FF2B5EF4-FFF2-40B4-BE49-F238E27FC236}">
                <a16:creationId xmlns:a16="http://schemas.microsoft.com/office/drawing/2014/main" id="{04EE95CB-D419-4E11-B5B7-4A8F8DABF702}"/>
              </a:ext>
            </a:extLst>
          </p:cNvPr>
          <p:cNvCxnSpPr>
            <a:cxnSpLocks/>
          </p:cNvCxnSpPr>
          <p:nvPr/>
        </p:nvCxnSpPr>
        <p:spPr>
          <a:xfrm>
            <a:off x="5407287" y="3139656"/>
            <a:ext cx="3442480" cy="0"/>
          </a:xfrm>
          <a:prstGeom prst="line">
            <a:avLst/>
          </a:prstGeom>
          <a:ln w="38100" cap="rnd">
            <a:solidFill>
              <a:schemeClr val="bg1">
                <a:lumMod val="8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sp>
        <p:nvSpPr>
          <p:cNvPr id="9" name="TextBox 8">
            <a:extLst>
              <a:ext uri="{FF2B5EF4-FFF2-40B4-BE49-F238E27FC236}">
                <a16:creationId xmlns:a16="http://schemas.microsoft.com/office/drawing/2014/main" id="{4F06A794-78EC-41F2-964B-460E51BD0141}"/>
              </a:ext>
            </a:extLst>
          </p:cNvPr>
          <p:cNvSpPr txBox="1"/>
          <p:nvPr/>
        </p:nvSpPr>
        <p:spPr>
          <a:xfrm>
            <a:off x="768238" y="4204366"/>
            <a:ext cx="1711559"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Object Detection?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cxnSp>
        <p:nvCxnSpPr>
          <p:cNvPr id="31" name="직선 연결선 30">
            <a:extLst>
              <a:ext uri="{FF2B5EF4-FFF2-40B4-BE49-F238E27FC236}">
                <a16:creationId xmlns:a16="http://schemas.microsoft.com/office/drawing/2014/main" id="{368E99C7-59A5-4828-8500-AB000F79E9D2}"/>
              </a:ext>
            </a:extLst>
          </p:cNvPr>
          <p:cNvCxnSpPr/>
          <p:nvPr/>
        </p:nvCxnSpPr>
        <p:spPr>
          <a:xfrm>
            <a:off x="6096000" y="4174120"/>
            <a:ext cx="294689" cy="0"/>
          </a:xfrm>
          <a:prstGeom prst="line">
            <a:avLst/>
          </a:prstGeom>
          <a:ln w="3810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CFD2951B-1B48-456F-BE80-448578B78D66}"/>
              </a:ext>
            </a:extLst>
          </p:cNvPr>
          <p:cNvCxnSpPr/>
          <p:nvPr/>
        </p:nvCxnSpPr>
        <p:spPr>
          <a:xfrm>
            <a:off x="9424441" y="4174120"/>
            <a:ext cx="294689" cy="0"/>
          </a:xfrm>
          <a:prstGeom prst="line">
            <a:avLst/>
          </a:prstGeom>
          <a:ln w="3810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FE15D89-154B-4139-A2D8-12F34DC1CEDA}"/>
              </a:ext>
            </a:extLst>
          </p:cNvPr>
          <p:cNvSpPr txBox="1"/>
          <p:nvPr/>
        </p:nvSpPr>
        <p:spPr>
          <a:xfrm>
            <a:off x="4875759" y="4336713"/>
            <a:ext cx="2709460" cy="553998"/>
          </a:xfrm>
          <a:prstGeom prst="rect">
            <a:avLst/>
          </a:prstGeom>
          <a:noFill/>
        </p:spPr>
        <p:txBody>
          <a:bodyPr wrap="none" lIns="0" tIns="0" rIns="0" bIns="0" rtlCol="0">
            <a:spAutoFit/>
          </a:bodyPr>
          <a:lstStyle/>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Instantly know </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what objects are in the image, </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where they are, and how they interact</a:t>
            </a:r>
            <a:endParaRPr lang="ko-KR" altLang="en-US" sz="12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35" name="TextBox 34">
            <a:extLst>
              <a:ext uri="{FF2B5EF4-FFF2-40B4-BE49-F238E27FC236}">
                <a16:creationId xmlns:a16="http://schemas.microsoft.com/office/drawing/2014/main" id="{F17E5978-3C1D-4DD9-8F2C-EB5F50413393}"/>
              </a:ext>
            </a:extLst>
          </p:cNvPr>
          <p:cNvSpPr txBox="1"/>
          <p:nvPr/>
        </p:nvSpPr>
        <p:spPr>
          <a:xfrm>
            <a:off x="8215123" y="4327477"/>
            <a:ext cx="2709460" cy="553998"/>
          </a:xfrm>
          <a:prstGeom prst="rect">
            <a:avLst/>
          </a:prstGeom>
          <a:noFill/>
        </p:spPr>
        <p:txBody>
          <a:bodyPr wrap="none" lIns="0" tIns="0" rIns="0" bIns="0" rtlCol="0">
            <a:spAutoFit/>
          </a:bodyPr>
          <a:lstStyle/>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Don’t Know</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what objects are in the image, </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where they are, and how they interact</a:t>
            </a:r>
            <a:endParaRPr lang="ko-KR" altLang="en-US" sz="12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grpSp>
        <p:nvGrpSpPr>
          <p:cNvPr id="49" name="그룹 48">
            <a:extLst>
              <a:ext uri="{FF2B5EF4-FFF2-40B4-BE49-F238E27FC236}">
                <a16:creationId xmlns:a16="http://schemas.microsoft.com/office/drawing/2014/main" id="{6107C52E-65BB-1F33-D752-D26C91FB6924}"/>
              </a:ext>
            </a:extLst>
          </p:cNvPr>
          <p:cNvGrpSpPr/>
          <p:nvPr/>
        </p:nvGrpSpPr>
        <p:grpSpPr>
          <a:xfrm>
            <a:off x="5394432" y="2303599"/>
            <a:ext cx="1672114" cy="1672114"/>
            <a:chOff x="6981537" y="2303599"/>
            <a:chExt cx="1672114" cy="1672114"/>
          </a:xfrm>
          <a:solidFill>
            <a:srgbClr val="B8CB43"/>
          </a:solidFill>
        </p:grpSpPr>
        <p:sp>
          <p:nvSpPr>
            <p:cNvPr id="56" name="타원 55">
              <a:extLst>
                <a:ext uri="{FF2B5EF4-FFF2-40B4-BE49-F238E27FC236}">
                  <a16:creationId xmlns:a16="http://schemas.microsoft.com/office/drawing/2014/main" id="{10B51514-1DC4-3510-F74C-EE6083C53CB5}"/>
                </a:ext>
              </a:extLst>
            </p:cNvPr>
            <p:cNvSpPr/>
            <p:nvPr/>
          </p:nvSpPr>
          <p:spPr>
            <a:xfrm>
              <a:off x="6981537" y="2303599"/>
              <a:ext cx="1672114" cy="16721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304">
              <a:extLst>
                <a:ext uri="{FF2B5EF4-FFF2-40B4-BE49-F238E27FC236}">
                  <a16:creationId xmlns:a16="http://schemas.microsoft.com/office/drawing/2014/main" id="{DF08EB9D-94D1-EB88-FD9A-06A82B56846E}"/>
                </a:ext>
              </a:extLst>
            </p:cNvPr>
            <p:cNvSpPr>
              <a:spLocks noChangeArrowheads="1"/>
            </p:cNvSpPr>
            <p:nvPr/>
          </p:nvSpPr>
          <p:spPr bwMode="auto">
            <a:xfrm>
              <a:off x="7103668" y="2859656"/>
              <a:ext cx="1427852" cy="523220"/>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800" dirty="0">
                  <a:solidFill>
                    <a:schemeClr val="bg1"/>
                  </a:solidFill>
                  <a:latin typeface="나눔스퀘어라운드OTF Bold" panose="020B0600000101010101" pitchFamily="34" charset="-127"/>
                  <a:ea typeface="나눔스퀘어라운드OTF Bold" panose="020B0600000101010101" pitchFamily="34" charset="-127"/>
                </a:rPr>
                <a:t>Human</a:t>
              </a:r>
            </a:p>
          </p:txBody>
        </p:sp>
      </p:grpSp>
      <p:grpSp>
        <p:nvGrpSpPr>
          <p:cNvPr id="61" name="그룹 60">
            <a:extLst>
              <a:ext uri="{FF2B5EF4-FFF2-40B4-BE49-F238E27FC236}">
                <a16:creationId xmlns:a16="http://schemas.microsoft.com/office/drawing/2014/main" id="{F1278D84-8E98-73DD-960A-6EA565070111}"/>
              </a:ext>
            </a:extLst>
          </p:cNvPr>
          <p:cNvGrpSpPr/>
          <p:nvPr/>
        </p:nvGrpSpPr>
        <p:grpSpPr>
          <a:xfrm>
            <a:off x="8733793" y="2303599"/>
            <a:ext cx="1672114" cy="1672114"/>
            <a:chOff x="9337258" y="2303599"/>
            <a:chExt cx="1672114" cy="1672114"/>
          </a:xfrm>
          <a:solidFill>
            <a:srgbClr val="FFB77E"/>
          </a:solidFill>
        </p:grpSpPr>
        <p:sp>
          <p:nvSpPr>
            <p:cNvPr id="62" name="타원 61">
              <a:extLst>
                <a:ext uri="{FF2B5EF4-FFF2-40B4-BE49-F238E27FC236}">
                  <a16:creationId xmlns:a16="http://schemas.microsoft.com/office/drawing/2014/main" id="{9A65F674-AC9B-309B-FFE7-E4ED3E0B0774}"/>
                </a:ext>
              </a:extLst>
            </p:cNvPr>
            <p:cNvSpPr/>
            <p:nvPr/>
          </p:nvSpPr>
          <p:spPr>
            <a:xfrm>
              <a:off x="9337258" y="2303599"/>
              <a:ext cx="1672114" cy="16721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304">
              <a:extLst>
                <a:ext uri="{FF2B5EF4-FFF2-40B4-BE49-F238E27FC236}">
                  <a16:creationId xmlns:a16="http://schemas.microsoft.com/office/drawing/2014/main" id="{23C826A6-9F08-D596-3557-F4E7400DF748}"/>
                </a:ext>
              </a:extLst>
            </p:cNvPr>
            <p:cNvSpPr>
              <a:spLocks noChangeArrowheads="1"/>
            </p:cNvSpPr>
            <p:nvPr/>
          </p:nvSpPr>
          <p:spPr bwMode="auto">
            <a:xfrm>
              <a:off x="9697321" y="2859656"/>
              <a:ext cx="951988" cy="523220"/>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800" dirty="0">
                  <a:solidFill>
                    <a:schemeClr val="bg1"/>
                  </a:solidFill>
                  <a:latin typeface="나눔스퀘어라운드OTF Bold" panose="020B0600000101010101" pitchFamily="34" charset="-127"/>
                  <a:ea typeface="나눔스퀘어라운드OTF Bold" panose="020B0600000101010101" pitchFamily="34" charset="-127"/>
                </a:rPr>
                <a:t>Com</a:t>
              </a:r>
            </a:p>
          </p:txBody>
        </p:sp>
      </p:grpSp>
    </p:spTree>
    <p:extLst>
      <p:ext uri="{BB962C8B-B14F-4D97-AF65-F5344CB8AC3E}">
        <p14:creationId xmlns:p14="http://schemas.microsoft.com/office/powerpoint/2010/main" val="402239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sp>
        <p:nvSpPr>
          <p:cNvPr id="9" name="TextBox 8">
            <a:extLst>
              <a:ext uri="{FF2B5EF4-FFF2-40B4-BE49-F238E27FC236}">
                <a16:creationId xmlns:a16="http://schemas.microsoft.com/office/drawing/2014/main" id="{4F06A794-78EC-41F2-964B-460E51BD0141}"/>
              </a:ext>
            </a:extLst>
          </p:cNvPr>
          <p:cNvSpPr txBox="1"/>
          <p:nvPr/>
        </p:nvSpPr>
        <p:spPr>
          <a:xfrm>
            <a:off x="1305018" y="4204366"/>
            <a:ext cx="637996"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R-CNN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2054" name="Picture 6">
            <a:extLst>
              <a:ext uri="{FF2B5EF4-FFF2-40B4-BE49-F238E27FC236}">
                <a16:creationId xmlns:a16="http://schemas.microsoft.com/office/drawing/2014/main" id="{A333F31D-8330-EC47-0CC8-8BC0040325C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43969" y="1789726"/>
            <a:ext cx="6650182" cy="236306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7A63E77-914D-3B87-80E7-CF7C0DDBCCB5}"/>
              </a:ext>
            </a:extLst>
          </p:cNvPr>
          <p:cNvSpPr txBox="1"/>
          <p:nvPr/>
        </p:nvSpPr>
        <p:spPr>
          <a:xfrm>
            <a:off x="4932052" y="4666220"/>
            <a:ext cx="6009857" cy="553998"/>
          </a:xfrm>
          <a:prstGeom prst="rect">
            <a:avLst/>
          </a:prstGeom>
          <a:noFill/>
        </p:spPr>
        <p:txBody>
          <a:bodyPr wrap="square" lIns="0" tIns="0" rIns="0" bIns="0" rtlCol="0">
            <a:spAutoFit/>
          </a:bodyPr>
          <a:lstStyle/>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Need 2 Stage</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Region Proposal + Region Classification</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Pipelines are complex, slow and hard to optimize</a:t>
            </a:r>
          </a:p>
        </p:txBody>
      </p:sp>
    </p:spTree>
    <p:extLst>
      <p:ext uri="{BB962C8B-B14F-4D97-AF65-F5344CB8AC3E}">
        <p14:creationId xmlns:p14="http://schemas.microsoft.com/office/powerpoint/2010/main" val="3939123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381909" y="2936558"/>
            <a:ext cx="2484206"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Introduction</a:t>
            </a: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1</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24" name="TextBox 23">
            <a:extLst>
              <a:ext uri="{FF2B5EF4-FFF2-40B4-BE49-F238E27FC236}">
                <a16:creationId xmlns:a16="http://schemas.microsoft.com/office/drawing/2014/main" id="{B7A63E77-914D-3B87-80E7-CF7C0DDBCCB5}"/>
              </a:ext>
            </a:extLst>
          </p:cNvPr>
          <p:cNvSpPr txBox="1"/>
          <p:nvPr/>
        </p:nvSpPr>
        <p:spPr>
          <a:xfrm>
            <a:off x="4868761" y="4296707"/>
            <a:ext cx="6009857" cy="553998"/>
          </a:xfrm>
          <a:prstGeom prst="rect">
            <a:avLst/>
          </a:prstGeom>
          <a:noFill/>
        </p:spPr>
        <p:txBody>
          <a:bodyPr wrap="square" lIns="0" tIns="0" rIns="0" bIns="0" rtlCol="0">
            <a:spAutoFit/>
          </a:bodyPr>
          <a:lstStyle/>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Simple</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Reframe object detection as a single regression problem</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Only Single Convolutional Network</a:t>
            </a:r>
          </a:p>
        </p:txBody>
      </p:sp>
      <p:pic>
        <p:nvPicPr>
          <p:cNvPr id="3" name="그림 2">
            <a:extLst>
              <a:ext uri="{FF2B5EF4-FFF2-40B4-BE49-F238E27FC236}">
                <a16:creationId xmlns:a16="http://schemas.microsoft.com/office/drawing/2014/main" id="{C3A90578-DCCE-2706-0B11-AFE7238DB4B4}"/>
              </a:ext>
            </a:extLst>
          </p:cNvPr>
          <p:cNvPicPr>
            <a:picLocks noChangeAspect="1"/>
          </p:cNvPicPr>
          <p:nvPr/>
        </p:nvPicPr>
        <p:blipFill>
          <a:blip r:embed="rId5"/>
          <a:stretch>
            <a:fillRect/>
          </a:stretch>
        </p:blipFill>
        <p:spPr>
          <a:xfrm>
            <a:off x="4883110" y="2179991"/>
            <a:ext cx="6096851" cy="1495634"/>
          </a:xfrm>
          <a:prstGeom prst="rect">
            <a:avLst/>
          </a:prstGeom>
        </p:spPr>
      </p:pic>
      <p:sp>
        <p:nvSpPr>
          <p:cNvPr id="14" name="TextBox 13">
            <a:extLst>
              <a:ext uri="{FF2B5EF4-FFF2-40B4-BE49-F238E27FC236}">
                <a16:creationId xmlns:a16="http://schemas.microsoft.com/office/drawing/2014/main" id="{F90F2D40-9359-EA59-D998-C57608165578}"/>
              </a:ext>
            </a:extLst>
          </p:cNvPr>
          <p:cNvSpPr txBox="1"/>
          <p:nvPr/>
        </p:nvSpPr>
        <p:spPr>
          <a:xfrm>
            <a:off x="1363624" y="4204366"/>
            <a:ext cx="520785"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YOLO</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18451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863714" y="4204366"/>
            <a:ext cx="1520609"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Network Design</a:t>
            </a: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10" name="그림 9">
            <a:extLst>
              <a:ext uri="{FF2B5EF4-FFF2-40B4-BE49-F238E27FC236}">
                <a16:creationId xmlns:a16="http://schemas.microsoft.com/office/drawing/2014/main" id="{9D462160-8C4F-11E6-7831-BD688DF08D96}"/>
              </a:ext>
            </a:extLst>
          </p:cNvPr>
          <p:cNvPicPr>
            <a:picLocks noChangeAspect="1"/>
          </p:cNvPicPr>
          <p:nvPr/>
        </p:nvPicPr>
        <p:blipFill>
          <a:blip r:embed="rId5"/>
          <a:stretch>
            <a:fillRect/>
          </a:stretch>
        </p:blipFill>
        <p:spPr>
          <a:xfrm>
            <a:off x="4158631" y="1364056"/>
            <a:ext cx="7278116" cy="3086531"/>
          </a:xfrm>
          <a:prstGeom prst="rect">
            <a:avLst/>
          </a:prstGeom>
        </p:spPr>
      </p:pic>
      <p:sp>
        <p:nvSpPr>
          <p:cNvPr id="11" name="TextBox 10">
            <a:extLst>
              <a:ext uri="{FF2B5EF4-FFF2-40B4-BE49-F238E27FC236}">
                <a16:creationId xmlns:a16="http://schemas.microsoft.com/office/drawing/2014/main" id="{CFE721BA-14A4-EE3B-D35E-12F6CE80CAD8}"/>
              </a:ext>
            </a:extLst>
          </p:cNvPr>
          <p:cNvSpPr txBox="1"/>
          <p:nvPr/>
        </p:nvSpPr>
        <p:spPr>
          <a:xfrm>
            <a:off x="5061489" y="4861604"/>
            <a:ext cx="6009857" cy="369332"/>
          </a:xfrm>
          <a:prstGeom prst="rect">
            <a:avLst/>
          </a:prstGeom>
          <a:noFill/>
        </p:spPr>
        <p:txBody>
          <a:bodyPr wrap="square" lIns="0" tIns="0" rIns="0" bIns="0" rtlCol="0">
            <a:spAutoFit/>
          </a:bodyPr>
          <a:lstStyle/>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Inspired by the </a:t>
            </a:r>
            <a:r>
              <a:rPr lang="en-US" altLang="ko-KR" sz="1200" dirty="0" err="1">
                <a:solidFill>
                  <a:srgbClr val="56304B"/>
                </a:solidFill>
                <a:latin typeface="나눔스퀘어라운드OTF Regular" panose="020B0600000101010101" pitchFamily="34" charset="-127"/>
                <a:ea typeface="나눔스퀘어라운드OTF Regular" panose="020B0600000101010101" pitchFamily="34" charset="-127"/>
              </a:rPr>
              <a:t>GoogLeNet</a:t>
            </a: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 model for image classification</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24 convolutional layers followed by 2 fully connected layers</a:t>
            </a:r>
          </a:p>
        </p:txBody>
      </p:sp>
    </p:spTree>
    <p:extLst>
      <p:ext uri="{BB962C8B-B14F-4D97-AF65-F5344CB8AC3E}">
        <p14:creationId xmlns:p14="http://schemas.microsoft.com/office/powerpoint/2010/main" val="265912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1025937" y="4204366"/>
            <a:ext cx="1196161"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How to work</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pic>
        <p:nvPicPr>
          <p:cNvPr id="4" name="그림 3">
            <a:extLst>
              <a:ext uri="{FF2B5EF4-FFF2-40B4-BE49-F238E27FC236}">
                <a16:creationId xmlns:a16="http://schemas.microsoft.com/office/drawing/2014/main" id="{AC09ACA0-8BEC-71E7-4419-D50D42DF02BA}"/>
              </a:ext>
            </a:extLst>
          </p:cNvPr>
          <p:cNvPicPr>
            <a:picLocks noChangeAspect="1"/>
          </p:cNvPicPr>
          <p:nvPr/>
        </p:nvPicPr>
        <p:blipFill>
          <a:blip r:embed="rId5"/>
          <a:stretch>
            <a:fillRect/>
          </a:stretch>
        </p:blipFill>
        <p:spPr>
          <a:xfrm>
            <a:off x="3362084" y="2768737"/>
            <a:ext cx="6220693" cy="3991532"/>
          </a:xfrm>
          <a:prstGeom prst="rect">
            <a:avLst/>
          </a:prstGeom>
        </p:spPr>
      </p:pic>
      <p:pic>
        <p:nvPicPr>
          <p:cNvPr id="1026" name="Picture 2" descr="여기에 이미지 설명 입력">
            <a:extLst>
              <a:ext uri="{FF2B5EF4-FFF2-40B4-BE49-F238E27FC236}">
                <a16:creationId xmlns:a16="http://schemas.microsoft.com/office/drawing/2014/main" id="{97612719-7623-797D-2FB0-8D044DB2F05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02995" y="97731"/>
            <a:ext cx="4587681" cy="2804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46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1017284" y="4204366"/>
            <a:ext cx="1213474"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Loss </a:t>
            </a:r>
            <a:r>
              <a:rPr lang="en-US" altLang="ko-KR" sz="1600" dirty="0" err="1">
                <a:solidFill>
                  <a:srgbClr val="56304B"/>
                </a:solidFill>
                <a:latin typeface="나눔스퀘어라운드OTF Regular" panose="020B0600000101010101" pitchFamily="34" charset="-127"/>
                <a:ea typeface="나눔스퀘어라운드OTF Regular" panose="020B0600000101010101" pitchFamily="34" charset="-127"/>
              </a:rPr>
              <a:t>Fuction</a:t>
            </a:r>
            <a:endPar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44" name="TextBox 43">
            <a:extLst>
              <a:ext uri="{FF2B5EF4-FFF2-40B4-BE49-F238E27FC236}">
                <a16:creationId xmlns:a16="http://schemas.microsoft.com/office/drawing/2014/main" id="{6E8659A6-037F-4C2F-E68C-81D116FA6FB0}"/>
              </a:ext>
            </a:extLst>
          </p:cNvPr>
          <p:cNvSpPr txBox="1"/>
          <p:nvPr/>
        </p:nvSpPr>
        <p:spPr>
          <a:xfrm>
            <a:off x="4265309" y="2860116"/>
            <a:ext cx="7384457"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1. It weights localization error equally with classification error.</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46" name="TextBox 45">
            <a:extLst>
              <a:ext uri="{FF2B5EF4-FFF2-40B4-BE49-F238E27FC236}">
                <a16:creationId xmlns:a16="http://schemas.microsoft.com/office/drawing/2014/main" id="{94650758-5AB0-48E9-CD50-D4F1DA417BF7}"/>
              </a:ext>
            </a:extLst>
          </p:cNvPr>
          <p:cNvSpPr txBox="1"/>
          <p:nvPr/>
        </p:nvSpPr>
        <p:spPr>
          <a:xfrm>
            <a:off x="4290361" y="3563649"/>
            <a:ext cx="5575180" cy="615553"/>
          </a:xfrm>
          <a:prstGeom prst="rect">
            <a:avLst/>
          </a:prstGeom>
          <a:noFill/>
        </p:spPr>
        <p:txBody>
          <a:bodyPr wrap="none" lIns="0" tIns="0" rIns="0" bIns="0" rtlCol="0">
            <a:spAutoFit/>
          </a:bodyPr>
          <a:lstStyle/>
          <a:p>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2. </a:t>
            </a:r>
            <a:r>
              <a:rPr lang="en-US" altLang="ko-KR" sz="2000" dirty="0" err="1">
                <a:solidFill>
                  <a:srgbClr val="56304B"/>
                </a:solidFill>
                <a:latin typeface="나눔스퀘어라운드OTF Regular" panose="020B0600000101010101" pitchFamily="34" charset="-127"/>
                <a:ea typeface="나눔스퀘어라운드OTF Regular" panose="020B0600000101010101" pitchFamily="34" charset="-127"/>
              </a:rPr>
              <a:t>Posibility</a:t>
            </a: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 to lead model instability </a:t>
            </a:r>
          </a:p>
          <a:p>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because of confidence score of no object cells.</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48" name="TextBox 47">
            <a:extLst>
              <a:ext uri="{FF2B5EF4-FFF2-40B4-BE49-F238E27FC236}">
                <a16:creationId xmlns:a16="http://schemas.microsoft.com/office/drawing/2014/main" id="{EFF59033-8CE0-80BF-583B-C120E86096DE}"/>
              </a:ext>
            </a:extLst>
          </p:cNvPr>
          <p:cNvSpPr txBox="1"/>
          <p:nvPr/>
        </p:nvSpPr>
        <p:spPr>
          <a:xfrm>
            <a:off x="4265309" y="4507395"/>
            <a:ext cx="6906121"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3. It equally weights errors in large boxes and small boxes.</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50" name="TextBox 49">
            <a:extLst>
              <a:ext uri="{FF2B5EF4-FFF2-40B4-BE49-F238E27FC236}">
                <a16:creationId xmlns:a16="http://schemas.microsoft.com/office/drawing/2014/main" id="{16AD1DFD-4185-B6DC-16E0-89EF5D846622}"/>
              </a:ext>
            </a:extLst>
          </p:cNvPr>
          <p:cNvSpPr txBox="1"/>
          <p:nvPr/>
        </p:nvSpPr>
        <p:spPr>
          <a:xfrm>
            <a:off x="4258095" y="1821033"/>
            <a:ext cx="4271170" cy="369332"/>
          </a:xfrm>
          <a:prstGeom prst="rect">
            <a:avLst/>
          </a:prstGeom>
          <a:noFill/>
        </p:spPr>
        <p:txBody>
          <a:bodyPr wrap="none" lIns="0" tIns="0" rIns="0" bIns="0" rtlCol="0">
            <a:spAutoFit/>
          </a:bodyPr>
          <a:lstStyle/>
          <a:p>
            <a:pPr algn="ctr"/>
            <a:r>
              <a:rPr lang="en-US" altLang="ko-KR" sz="2400" dirty="0">
                <a:solidFill>
                  <a:srgbClr val="56304B"/>
                </a:solidFill>
                <a:latin typeface="나눔스퀘어라운드OTF ExtraBold" panose="020B0600000101010101" pitchFamily="34" charset="-127"/>
                <a:ea typeface="나눔스퀘어라운드OTF ExtraBold" panose="020B0600000101010101" pitchFamily="34" charset="-127"/>
              </a:rPr>
              <a:t>Based on sum-squared error</a:t>
            </a:r>
          </a:p>
        </p:txBody>
      </p:sp>
    </p:spTree>
    <p:extLst>
      <p:ext uri="{BB962C8B-B14F-4D97-AF65-F5344CB8AC3E}">
        <p14:creationId xmlns:p14="http://schemas.microsoft.com/office/powerpoint/2010/main" val="2627377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813" y="-8542"/>
            <a:ext cx="428625" cy="1895475"/>
          </a:xfrm>
          <a:prstGeom prst="rect">
            <a:avLst/>
          </a:prstGeom>
        </p:spPr>
      </p:pic>
      <p:sp>
        <p:nvSpPr>
          <p:cNvPr id="8" name="TextBox 7">
            <a:extLst>
              <a:ext uri="{FF2B5EF4-FFF2-40B4-BE49-F238E27FC236}">
                <a16:creationId xmlns:a16="http://schemas.microsoft.com/office/drawing/2014/main" id="{EEEFA85C-0933-4E84-8E0A-B97F033D7962}"/>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sp>
        <p:nvSpPr>
          <p:cNvPr id="9" name="TextBox 8">
            <a:extLst>
              <a:ext uri="{FF2B5EF4-FFF2-40B4-BE49-F238E27FC236}">
                <a16:creationId xmlns:a16="http://schemas.microsoft.com/office/drawing/2014/main" id="{4F06A794-78EC-41F2-964B-460E51BD0141}"/>
              </a:ext>
            </a:extLst>
          </p:cNvPr>
          <p:cNvSpPr txBox="1"/>
          <p:nvPr/>
        </p:nvSpPr>
        <p:spPr>
          <a:xfrm>
            <a:off x="1017284" y="4204366"/>
            <a:ext cx="1213474"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Loss </a:t>
            </a:r>
            <a:r>
              <a:rPr lang="en-US" altLang="ko-KR" sz="1600" dirty="0" err="1">
                <a:solidFill>
                  <a:srgbClr val="56304B"/>
                </a:solidFill>
                <a:latin typeface="나눔스퀘어라운드OTF Regular" panose="020B0600000101010101" pitchFamily="34" charset="-127"/>
                <a:ea typeface="나눔스퀘어라운드OTF Regular" panose="020B0600000101010101" pitchFamily="34" charset="-127"/>
              </a:rPr>
              <a:t>Fuction</a:t>
            </a:r>
            <a:endPar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grpSp>
        <p:nvGrpSpPr>
          <p:cNvPr id="38" name="그룹 37">
            <a:extLst>
              <a:ext uri="{FF2B5EF4-FFF2-40B4-BE49-F238E27FC236}">
                <a16:creationId xmlns:a16="http://schemas.microsoft.com/office/drawing/2014/main" id="{B4F87157-E18A-44CF-A5EE-75539FC3E38C}"/>
              </a:ext>
            </a:extLst>
          </p:cNvPr>
          <p:cNvGrpSpPr/>
          <p:nvPr/>
        </p:nvGrpSpPr>
        <p:grpSpPr>
          <a:xfrm>
            <a:off x="1377791" y="2179991"/>
            <a:ext cx="492443" cy="501587"/>
            <a:chOff x="7068195" y="1691107"/>
            <a:chExt cx="492443" cy="501587"/>
          </a:xfrm>
        </p:grpSpPr>
        <p:sp>
          <p:nvSpPr>
            <p:cNvPr id="39" name="타원 38">
              <a:extLst>
                <a:ext uri="{FF2B5EF4-FFF2-40B4-BE49-F238E27FC236}">
                  <a16:creationId xmlns:a16="http://schemas.microsoft.com/office/drawing/2014/main" id="{58003790-B777-44CC-9F47-3ED94B5B89C6}"/>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7767C538-01B6-4944-98A7-E52FBCF0314A}"/>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1" name="TextBox 10">
            <a:extLst>
              <a:ext uri="{FF2B5EF4-FFF2-40B4-BE49-F238E27FC236}">
                <a16:creationId xmlns:a16="http://schemas.microsoft.com/office/drawing/2014/main" id="{CFE721BA-14A4-EE3B-D35E-12F6CE80CAD8}"/>
              </a:ext>
            </a:extLst>
          </p:cNvPr>
          <p:cNvSpPr txBox="1"/>
          <p:nvPr/>
        </p:nvSpPr>
        <p:spPr>
          <a:xfrm>
            <a:off x="4925857" y="5075036"/>
            <a:ext cx="6009857" cy="369332"/>
          </a:xfrm>
          <a:prstGeom prst="rect">
            <a:avLst/>
          </a:prstGeom>
          <a:noFill/>
        </p:spPr>
        <p:txBody>
          <a:bodyPr wrap="square" lIns="0" tIns="0" rIns="0" bIns="0" rtlCol="0">
            <a:spAutoFit/>
          </a:bodyPr>
          <a:lstStyle/>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Based on sum-squared error</a:t>
            </a:r>
          </a:p>
          <a:p>
            <a:pPr algn="ct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Optimize 3 Problems</a:t>
            </a:r>
          </a:p>
        </p:txBody>
      </p:sp>
      <p:pic>
        <p:nvPicPr>
          <p:cNvPr id="3" name="그림 2">
            <a:extLst>
              <a:ext uri="{FF2B5EF4-FFF2-40B4-BE49-F238E27FC236}">
                <a16:creationId xmlns:a16="http://schemas.microsoft.com/office/drawing/2014/main" id="{08955995-4A82-6257-B58B-C2C549E57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773" y="1232885"/>
            <a:ext cx="7364261" cy="3407345"/>
          </a:xfrm>
          <a:prstGeom prst="rect">
            <a:avLst/>
          </a:prstGeom>
        </p:spPr>
      </p:pic>
    </p:spTree>
    <p:extLst>
      <p:ext uri="{BB962C8B-B14F-4D97-AF65-F5344CB8AC3E}">
        <p14:creationId xmlns:p14="http://schemas.microsoft.com/office/powerpoint/2010/main" val="2309592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8BDDD42-2450-4EBB-87B8-01A9E3B10C2A}"/>
              </a:ext>
            </a:extLst>
          </p:cNvPr>
          <p:cNvSpPr/>
          <p:nvPr/>
        </p:nvSpPr>
        <p:spPr>
          <a:xfrm>
            <a:off x="0" y="0"/>
            <a:ext cx="3248025" cy="6858000"/>
          </a:xfrm>
          <a:prstGeom prst="rect">
            <a:avLst/>
          </a:prstGeom>
          <a:solidFill>
            <a:srgbClr val="FFD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8" name="그래픽 57">
            <a:extLst>
              <a:ext uri="{FF2B5EF4-FFF2-40B4-BE49-F238E27FC236}">
                <a16:creationId xmlns:a16="http://schemas.microsoft.com/office/drawing/2014/main" id="{319E3E0B-3943-405E-9D97-17232E991F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6813" y="-8542"/>
            <a:ext cx="428625" cy="1895475"/>
          </a:xfrm>
          <a:prstGeom prst="rect">
            <a:avLst/>
          </a:prstGeom>
        </p:spPr>
      </p:pic>
      <p:sp>
        <p:nvSpPr>
          <p:cNvPr id="9" name="TextBox 8">
            <a:extLst>
              <a:ext uri="{FF2B5EF4-FFF2-40B4-BE49-F238E27FC236}">
                <a16:creationId xmlns:a16="http://schemas.microsoft.com/office/drawing/2014/main" id="{4F06A794-78EC-41F2-964B-460E51BD0141}"/>
              </a:ext>
            </a:extLst>
          </p:cNvPr>
          <p:cNvSpPr txBox="1"/>
          <p:nvPr/>
        </p:nvSpPr>
        <p:spPr>
          <a:xfrm>
            <a:off x="1171966" y="4204366"/>
            <a:ext cx="904095" cy="246221"/>
          </a:xfrm>
          <a:prstGeom prst="rect">
            <a:avLst/>
          </a:prstGeom>
          <a:noFill/>
        </p:spPr>
        <p:txBody>
          <a:bodyPr wrap="none" lIns="0" tIns="0" rIns="0" bIns="0" rtlCol="0">
            <a:spAutoFit/>
          </a:bodyPr>
          <a:lstStyle/>
          <a:p>
            <a:pPr algn="ctr"/>
            <a:r>
              <a:rPr lang="en-US" altLang="ko-KR" sz="1600" dirty="0">
                <a:solidFill>
                  <a:srgbClr val="56304B"/>
                </a:solidFill>
                <a:latin typeface="나눔스퀘어라운드OTF Regular" panose="020B0600000101010101" pitchFamily="34" charset="-127"/>
                <a:ea typeface="나눔스퀘어라운드OTF Regular" panose="020B0600000101010101" pitchFamily="34" charset="-127"/>
              </a:rPr>
              <a:t>limitation</a:t>
            </a:r>
            <a:endParaRPr lang="ko-KR" altLang="en-US" sz="16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18" name="TextBox 17">
            <a:extLst>
              <a:ext uri="{FF2B5EF4-FFF2-40B4-BE49-F238E27FC236}">
                <a16:creationId xmlns:a16="http://schemas.microsoft.com/office/drawing/2014/main" id="{27EB26F4-E301-0FDC-A263-9284ADFE086C}"/>
              </a:ext>
            </a:extLst>
          </p:cNvPr>
          <p:cNvSpPr txBox="1"/>
          <p:nvPr/>
        </p:nvSpPr>
        <p:spPr>
          <a:xfrm>
            <a:off x="1089604" y="2936558"/>
            <a:ext cx="1068819" cy="492443"/>
          </a:xfrm>
          <a:prstGeom prst="rect">
            <a:avLst/>
          </a:prstGeom>
          <a:noFill/>
        </p:spPr>
        <p:txBody>
          <a:bodyPr wrap="none" lIns="0" tIns="0" rIns="0" bIns="0" rtlCol="0">
            <a:spAutoFit/>
          </a:bodyPr>
          <a:lstStyle/>
          <a:p>
            <a:pPr algn="ctr"/>
            <a:r>
              <a:rPr lang="en-US" altLang="ko-KR" sz="3200" dirty="0">
                <a:solidFill>
                  <a:srgbClr val="56304B"/>
                </a:solidFill>
                <a:latin typeface="나눔스퀘어라운드OTF ExtraBold" panose="020B0600000101010101" pitchFamily="34" charset="-127"/>
                <a:ea typeface="나눔스퀘어라운드OTF ExtraBold" panose="020B0600000101010101" pitchFamily="34" charset="-127"/>
              </a:rPr>
              <a:t>YOLO</a:t>
            </a:r>
          </a:p>
        </p:txBody>
      </p:sp>
      <p:grpSp>
        <p:nvGrpSpPr>
          <p:cNvPr id="19" name="그룹 18">
            <a:extLst>
              <a:ext uri="{FF2B5EF4-FFF2-40B4-BE49-F238E27FC236}">
                <a16:creationId xmlns:a16="http://schemas.microsoft.com/office/drawing/2014/main" id="{D1046724-0DBC-FD71-F0EC-C24DF1D05B1B}"/>
              </a:ext>
            </a:extLst>
          </p:cNvPr>
          <p:cNvGrpSpPr/>
          <p:nvPr/>
        </p:nvGrpSpPr>
        <p:grpSpPr>
          <a:xfrm>
            <a:off x="1377791" y="2179991"/>
            <a:ext cx="492443" cy="501587"/>
            <a:chOff x="7068195" y="1691107"/>
            <a:chExt cx="492443" cy="501587"/>
          </a:xfrm>
        </p:grpSpPr>
        <p:sp>
          <p:nvSpPr>
            <p:cNvPr id="20" name="타원 19">
              <a:extLst>
                <a:ext uri="{FF2B5EF4-FFF2-40B4-BE49-F238E27FC236}">
                  <a16:creationId xmlns:a16="http://schemas.microsoft.com/office/drawing/2014/main" id="{C462F76A-69F9-D244-4FED-16A152E16A2C}"/>
                </a:ext>
              </a:extLst>
            </p:cNvPr>
            <p:cNvSpPr/>
            <p:nvPr/>
          </p:nvSpPr>
          <p:spPr>
            <a:xfrm>
              <a:off x="7068195" y="1691107"/>
              <a:ext cx="492443" cy="492443"/>
            </a:xfrm>
            <a:prstGeom prst="ellipse">
              <a:avLst/>
            </a:prstGeom>
            <a:solidFill>
              <a:srgbClr val="562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TextBox 20">
              <a:extLst>
                <a:ext uri="{FF2B5EF4-FFF2-40B4-BE49-F238E27FC236}">
                  <a16:creationId xmlns:a16="http://schemas.microsoft.com/office/drawing/2014/main" id="{8C655D73-BD18-465D-DED4-5C270429C5D1}"/>
                </a:ext>
              </a:extLst>
            </p:cNvPr>
            <p:cNvSpPr txBox="1"/>
            <p:nvPr/>
          </p:nvSpPr>
          <p:spPr>
            <a:xfrm>
              <a:off x="7188253" y="1731029"/>
              <a:ext cx="238848" cy="461665"/>
            </a:xfrm>
            <a:prstGeom prst="rect">
              <a:avLst/>
            </a:prstGeom>
            <a:noFill/>
          </p:spPr>
          <p:txBody>
            <a:bodyPr wrap="none" lIns="0" tIns="0" rIns="0" bIns="0" rtlCol="0">
              <a:spAutoFit/>
            </a:bodyPr>
            <a:lstStyle/>
            <a:p>
              <a:r>
                <a:rPr lang="en-US" altLang="ko-KR" sz="3000" dirty="0">
                  <a:solidFill>
                    <a:schemeClr val="bg1"/>
                  </a:solidFill>
                  <a:latin typeface="나눔스퀘어라운드OTF ExtraBold" panose="020B0600000101010101" pitchFamily="34" charset="-127"/>
                  <a:ea typeface="나눔스퀘어라운드OTF ExtraBold" panose="020B0600000101010101" pitchFamily="34" charset="-127"/>
                </a:rPr>
                <a:t>2</a:t>
              </a:r>
              <a:endParaRPr lang="ko-KR" altLang="en-US" sz="3000" dirty="0">
                <a:solidFill>
                  <a:schemeClr val="bg1"/>
                </a:solidFill>
                <a:latin typeface="나눔스퀘어라운드OTF ExtraBold" panose="020B0600000101010101" pitchFamily="34" charset="-127"/>
                <a:ea typeface="나눔스퀘어라운드OTF ExtraBold" panose="020B0600000101010101" pitchFamily="34" charset="-127"/>
              </a:endParaRPr>
            </a:p>
          </p:txBody>
        </p:sp>
      </p:grpSp>
      <p:sp>
        <p:nvSpPr>
          <p:cNvPr id="17" name="TextBox 16">
            <a:extLst>
              <a:ext uri="{FF2B5EF4-FFF2-40B4-BE49-F238E27FC236}">
                <a16:creationId xmlns:a16="http://schemas.microsoft.com/office/drawing/2014/main" id="{75046474-8695-B526-39F4-1BD0C9B01945}"/>
              </a:ext>
            </a:extLst>
          </p:cNvPr>
          <p:cNvSpPr txBox="1"/>
          <p:nvPr/>
        </p:nvSpPr>
        <p:spPr>
          <a:xfrm>
            <a:off x="4337628" y="1485565"/>
            <a:ext cx="2476127"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1. Spatial Constraint </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2" name="TextBox 21">
            <a:extLst>
              <a:ext uri="{FF2B5EF4-FFF2-40B4-BE49-F238E27FC236}">
                <a16:creationId xmlns:a16="http://schemas.microsoft.com/office/drawing/2014/main" id="{7AA6C4E8-5299-69C0-AFD3-A56A1960F8E8}"/>
              </a:ext>
            </a:extLst>
          </p:cNvPr>
          <p:cNvSpPr txBox="1"/>
          <p:nvPr/>
        </p:nvSpPr>
        <p:spPr>
          <a:xfrm>
            <a:off x="4374300" y="1889156"/>
            <a:ext cx="5017220" cy="369332"/>
          </a:xfrm>
          <a:prstGeom prst="rect">
            <a:avLst/>
          </a:prstGeom>
          <a:noFill/>
        </p:spPr>
        <p:txBody>
          <a:bodyPr wrap="square" lIns="0" tIns="0" rIns="0" bIns="0" rtlCol="0">
            <a:spAutoFit/>
          </a:bodyPr>
          <a:lstStyle/>
          <a:p>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limits the number of nearby objects that our model can predict. </a:t>
            </a:r>
          </a:p>
          <a:p>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So YOLO struggles with small objects that appear in groups</a:t>
            </a:r>
          </a:p>
        </p:txBody>
      </p:sp>
      <p:sp>
        <p:nvSpPr>
          <p:cNvPr id="23" name="TextBox 22">
            <a:extLst>
              <a:ext uri="{FF2B5EF4-FFF2-40B4-BE49-F238E27FC236}">
                <a16:creationId xmlns:a16="http://schemas.microsoft.com/office/drawing/2014/main" id="{8111890C-99E8-5B37-0C81-82493ACC7634}"/>
              </a:ext>
            </a:extLst>
          </p:cNvPr>
          <p:cNvSpPr txBox="1"/>
          <p:nvPr/>
        </p:nvSpPr>
        <p:spPr>
          <a:xfrm>
            <a:off x="4374300" y="2758292"/>
            <a:ext cx="5860066" cy="615553"/>
          </a:xfrm>
          <a:prstGeom prst="rect">
            <a:avLst/>
          </a:prstGeom>
          <a:noFill/>
        </p:spPr>
        <p:txBody>
          <a:bodyPr wrap="none" lIns="0" tIns="0" rIns="0" bIns="0" rtlCol="0">
            <a:spAutoFit/>
          </a:bodyPr>
          <a:lstStyle/>
          <a:p>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2. Struggles To Generalize Objects In </a:t>
            </a:r>
          </a:p>
          <a:p>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New Or Unusual Aspect Ratios Or Configurations </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4" name="TextBox 23">
            <a:extLst>
              <a:ext uri="{FF2B5EF4-FFF2-40B4-BE49-F238E27FC236}">
                <a16:creationId xmlns:a16="http://schemas.microsoft.com/office/drawing/2014/main" id="{42E6E400-DE26-595F-E26D-98CE09925DB4}"/>
              </a:ext>
            </a:extLst>
          </p:cNvPr>
          <p:cNvSpPr txBox="1"/>
          <p:nvPr/>
        </p:nvSpPr>
        <p:spPr>
          <a:xfrm>
            <a:off x="4374300" y="3470382"/>
            <a:ext cx="5017220" cy="369332"/>
          </a:xfrm>
          <a:prstGeom prst="rect">
            <a:avLst/>
          </a:prstGeom>
          <a:noFill/>
        </p:spPr>
        <p:txBody>
          <a:bodyPr wrap="square" lIns="0" tIns="0" rIns="0" bIns="0" rtlCol="0">
            <a:spAutoFit/>
          </a:bodyPr>
          <a:lstStyle/>
          <a:p>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Because YOLO has multiple </a:t>
            </a:r>
            <a:r>
              <a:rPr lang="en-US" altLang="ko-KR" sz="1200" dirty="0" err="1">
                <a:solidFill>
                  <a:srgbClr val="56304B"/>
                </a:solidFill>
                <a:latin typeface="나눔스퀘어라운드OTF Regular" panose="020B0600000101010101" pitchFamily="34" charset="-127"/>
                <a:ea typeface="나눔스퀘어라운드OTF Regular" panose="020B0600000101010101" pitchFamily="34" charset="-127"/>
              </a:rPr>
              <a:t>downsampling</a:t>
            </a:r>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 layers from the input image. So YOLO uses relatively coarse features for predicting bounding boxes.</a:t>
            </a:r>
          </a:p>
        </p:txBody>
      </p:sp>
      <p:sp>
        <p:nvSpPr>
          <p:cNvPr id="25" name="TextBox 24">
            <a:extLst>
              <a:ext uri="{FF2B5EF4-FFF2-40B4-BE49-F238E27FC236}">
                <a16:creationId xmlns:a16="http://schemas.microsoft.com/office/drawing/2014/main" id="{3221DDF6-DDEF-2C48-0CD1-4E153AABA8C2}"/>
              </a:ext>
            </a:extLst>
          </p:cNvPr>
          <p:cNvSpPr txBox="1"/>
          <p:nvPr/>
        </p:nvSpPr>
        <p:spPr>
          <a:xfrm>
            <a:off x="4349248" y="4478034"/>
            <a:ext cx="2987614" cy="307777"/>
          </a:xfrm>
          <a:prstGeom prst="rect">
            <a:avLst/>
          </a:prstGeom>
          <a:noFill/>
        </p:spPr>
        <p:txBody>
          <a:bodyPr wrap="none" lIns="0" tIns="0" rIns="0" bIns="0" rtlCol="0">
            <a:spAutoFit/>
          </a:bodyPr>
          <a:lstStyle/>
          <a:p>
            <a:pPr algn="ctr"/>
            <a:r>
              <a:rPr lang="en-US" altLang="ko-KR" sz="2000" dirty="0">
                <a:solidFill>
                  <a:srgbClr val="56304B"/>
                </a:solidFill>
                <a:latin typeface="나눔스퀘어라운드OTF Regular" panose="020B0600000101010101" pitchFamily="34" charset="-127"/>
                <a:ea typeface="나눔스퀘어라운드OTF Regular" panose="020B0600000101010101" pitchFamily="34" charset="-127"/>
              </a:rPr>
              <a:t>3. Incorrect Localizations</a:t>
            </a:r>
            <a:endParaRPr lang="ko-KR" altLang="en-US" sz="2000" dirty="0">
              <a:solidFill>
                <a:srgbClr val="56304B"/>
              </a:solidFill>
              <a:latin typeface="나눔스퀘어라운드OTF Regular" panose="020B0600000101010101" pitchFamily="34" charset="-127"/>
              <a:ea typeface="나눔스퀘어라운드OTF Regular" panose="020B0600000101010101" pitchFamily="34" charset="-127"/>
            </a:endParaRPr>
          </a:p>
        </p:txBody>
      </p:sp>
      <p:sp>
        <p:nvSpPr>
          <p:cNvPr id="26" name="TextBox 25">
            <a:extLst>
              <a:ext uri="{FF2B5EF4-FFF2-40B4-BE49-F238E27FC236}">
                <a16:creationId xmlns:a16="http://schemas.microsoft.com/office/drawing/2014/main" id="{514AF0FF-B6AC-14A0-01D0-F8469F3DD1F3}"/>
              </a:ext>
            </a:extLst>
          </p:cNvPr>
          <p:cNvSpPr txBox="1"/>
          <p:nvPr/>
        </p:nvSpPr>
        <p:spPr>
          <a:xfrm>
            <a:off x="4374300" y="4939699"/>
            <a:ext cx="5017220" cy="369332"/>
          </a:xfrm>
          <a:prstGeom prst="rect">
            <a:avLst/>
          </a:prstGeom>
          <a:noFill/>
        </p:spPr>
        <p:txBody>
          <a:bodyPr wrap="square" lIns="0" tIns="0" rIns="0" bIns="0" rtlCol="0">
            <a:spAutoFit/>
          </a:bodyPr>
          <a:lstStyle/>
          <a:p>
            <a:r>
              <a:rPr lang="en-US" altLang="ko-KR" sz="1200" dirty="0">
                <a:solidFill>
                  <a:srgbClr val="56304B"/>
                </a:solidFill>
                <a:latin typeface="나눔스퀘어라운드OTF Regular" panose="020B0600000101010101" pitchFamily="34" charset="-127"/>
                <a:ea typeface="나눔스퀘어라운드OTF Regular" panose="020B0600000101010101" pitchFamily="34" charset="-127"/>
              </a:rPr>
              <a:t>YOLO's loss function treats errors the same in small bounding boxes versus large bounding boxes.</a:t>
            </a:r>
          </a:p>
        </p:txBody>
      </p:sp>
    </p:spTree>
    <p:extLst>
      <p:ext uri="{BB962C8B-B14F-4D97-AF65-F5344CB8AC3E}">
        <p14:creationId xmlns:p14="http://schemas.microsoft.com/office/powerpoint/2010/main" val="93794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1051</Words>
  <Application>Microsoft Office PowerPoint</Application>
  <PresentationFormat>와이드스크린</PresentationFormat>
  <Paragraphs>151</Paragraphs>
  <Slides>16</Slides>
  <Notes>13</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16</vt:i4>
      </vt:variant>
    </vt:vector>
  </HeadingPairs>
  <TitlesOfParts>
    <vt:vector size="23" baseType="lpstr">
      <vt:lpstr>맑은 고딕</vt:lpstr>
      <vt:lpstr>나눔스퀘어라운드OTF Regular</vt:lpstr>
      <vt:lpstr>나눔스퀘어라운드OTF ExtraBold</vt:lpstr>
      <vt:lpstr>함초롬바탕</vt:lpstr>
      <vt:lpstr>Arial</vt:lpstr>
      <vt:lpstr>나눔스퀘어라운드OTF 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zer544</dc:creator>
  <cp:lastModifiedBy>고 지웅</cp:lastModifiedBy>
  <cp:revision>60</cp:revision>
  <dcterms:created xsi:type="dcterms:W3CDTF">2019-11-15T01:34:19Z</dcterms:created>
  <dcterms:modified xsi:type="dcterms:W3CDTF">2022-06-07T12:03:33Z</dcterms:modified>
</cp:coreProperties>
</file>